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"/>
  </p:notesMasterIdLst>
  <p:handoutMasterIdLst>
    <p:handoutMasterId r:id="rId37"/>
  </p:handoutMasterIdLst>
  <p:sldIdLst>
    <p:sldId id="256" r:id="rId3"/>
    <p:sldId id="394" r:id="rId4"/>
    <p:sldId id="446" r:id="rId5"/>
    <p:sldId id="264" r:id="rId7"/>
    <p:sldId id="448" r:id="rId8"/>
    <p:sldId id="450" r:id="rId9"/>
    <p:sldId id="449" r:id="rId10"/>
    <p:sldId id="452" r:id="rId11"/>
    <p:sldId id="451" r:id="rId12"/>
    <p:sldId id="462" r:id="rId13"/>
    <p:sldId id="463" r:id="rId14"/>
    <p:sldId id="464" r:id="rId15"/>
    <p:sldId id="456" r:id="rId16"/>
    <p:sldId id="472" r:id="rId17"/>
    <p:sldId id="455" r:id="rId18"/>
    <p:sldId id="461" r:id="rId19"/>
    <p:sldId id="458" r:id="rId20"/>
    <p:sldId id="473" r:id="rId21"/>
    <p:sldId id="474" r:id="rId22"/>
    <p:sldId id="475" r:id="rId23"/>
    <p:sldId id="476" r:id="rId24"/>
    <p:sldId id="477" r:id="rId25"/>
    <p:sldId id="479" r:id="rId26"/>
    <p:sldId id="481" r:id="rId27"/>
    <p:sldId id="478" r:id="rId28"/>
    <p:sldId id="483" r:id="rId29"/>
    <p:sldId id="489" r:id="rId30"/>
    <p:sldId id="490" r:id="rId31"/>
    <p:sldId id="494" r:id="rId32"/>
    <p:sldId id="495" r:id="rId33"/>
    <p:sldId id="496" r:id="rId34"/>
    <p:sldId id="491" r:id="rId35"/>
    <p:sldId id="480" r:id="rId36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1pPr>
    <a:lvl2pPr marL="0" marR="0" indent="228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2pPr>
    <a:lvl3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3pPr>
    <a:lvl4pPr marL="0" marR="0" indent="685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4pPr>
    <a:lvl5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5pPr>
    <a:lvl6pPr marL="0" marR="0" indent="1143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6pPr>
    <a:lvl7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7pPr>
    <a:lvl8pPr marL="0" marR="0" indent="1600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8pPr>
    <a:lvl9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17B2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086"/>
    <p:restoredTop sz="95995" autoAdjust="0"/>
  </p:normalViewPr>
  <p:slideViewPr>
    <p:cSldViewPr snapToGrid="0">
      <p:cViewPr>
        <p:scale>
          <a:sx n="72" d="100"/>
          <a:sy n="72" d="100"/>
        </p:scale>
        <p:origin x="107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40" Type="http://schemas.openxmlformats.org/officeDocument/2006/relationships/tableStyles" Target="tableStyles.xml"/><Relationship Id="rId4" Type="http://schemas.openxmlformats.org/officeDocument/2006/relationships/slide" Target="slides/slide2.xml"/><Relationship Id="rId39" Type="http://schemas.openxmlformats.org/officeDocument/2006/relationships/viewProps" Target="viewProps.xml"/><Relationship Id="rId38" Type="http://schemas.openxmlformats.org/officeDocument/2006/relationships/presProps" Target="presProps.xml"/><Relationship Id="rId37" Type="http://schemas.openxmlformats.org/officeDocument/2006/relationships/handoutMaster" Target="handoutMasters/handoutMaster1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90" name="Shape 9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/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8000"/>
      </a:lnSpc>
      <a:defRPr sz="22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1pPr>
    <a:lvl2pPr indent="228600" defTabSz="457200" latinLnBrk="0">
      <a:lnSpc>
        <a:spcPct val="118000"/>
      </a:lnSpc>
      <a:defRPr sz="22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2pPr>
    <a:lvl3pPr indent="457200" defTabSz="457200" latinLnBrk="0">
      <a:lnSpc>
        <a:spcPct val="118000"/>
      </a:lnSpc>
      <a:defRPr sz="22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3pPr>
    <a:lvl4pPr indent="685800" defTabSz="457200" latinLnBrk="0">
      <a:lnSpc>
        <a:spcPct val="118000"/>
      </a:lnSpc>
      <a:defRPr sz="22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4pPr>
    <a:lvl5pPr indent="914400" defTabSz="457200" latinLnBrk="0">
      <a:lnSpc>
        <a:spcPct val="118000"/>
      </a:lnSpc>
      <a:defRPr sz="22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5pPr>
    <a:lvl6pPr indent="1143000" defTabSz="457200" latinLnBrk="0">
      <a:lnSpc>
        <a:spcPct val="118000"/>
      </a:lnSpc>
      <a:defRPr sz="22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6pPr>
    <a:lvl7pPr indent="1371600" defTabSz="457200" latinLnBrk="0">
      <a:lnSpc>
        <a:spcPct val="118000"/>
      </a:lnSpc>
      <a:defRPr sz="22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7pPr>
    <a:lvl8pPr indent="1600200" defTabSz="457200" latinLnBrk="0">
      <a:lnSpc>
        <a:spcPct val="118000"/>
      </a:lnSpc>
      <a:defRPr sz="22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8pPr>
    <a:lvl9pPr indent="1828800" defTabSz="457200" latinLnBrk="0">
      <a:lnSpc>
        <a:spcPct val="118000"/>
      </a:lnSpc>
      <a:defRPr sz="22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zh-CN" altLang="en-US"/>
              <a:t>小，独立进程，自动化</a:t>
            </a:r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zh-CN" altLang="en-US"/>
              <a:t>小，独立进程，自动化</a:t>
            </a:r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zh-CN" altLang="en-US"/>
              <a:t>小，独立进程，自动化</a:t>
            </a:r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zh-CN" altLang="en-US"/>
              <a:t>小，独立进程，自动化</a:t>
            </a:r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zh-CN" altLang="en-US"/>
              <a:t>小，独立进程，自动化</a:t>
            </a:r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zh-CN" altLang="en-US"/>
              <a:t>小，独立进程，自动化</a:t>
            </a:r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zh-CN" altLang="en-US"/>
              <a:t>小，独立进程，自动化</a:t>
            </a:r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zh-CN" altLang="en-US"/>
              <a:t>小，独立进程，自动化</a:t>
            </a:r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zh-CN" altLang="en-US"/>
              <a:t>小，独立进程，自动化</a:t>
            </a:r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zh-CN" altLang="en-US"/>
              <a:t>小，独立进程，自动化</a:t>
            </a:r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zh-CN" altLang="en-US"/>
              <a:t>小，独立进程，自动化</a:t>
            </a:r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zh-CN" altLang="en-US"/>
              <a:t>小，独立进程，自动化</a:t>
            </a:r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zh-CN" altLang="en-US"/>
              <a:t>小，独立进程，自动化</a:t>
            </a:r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zh-CN" altLang="en-US"/>
              <a:t>小，独立进程，自动化</a:t>
            </a:r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zh-CN" altLang="en-US"/>
              <a:t>小，独立进程，自动化</a:t>
            </a:r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zh-CN" altLang="en-US"/>
              <a:t>小，独立进程，自动化</a:t>
            </a:r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zh-CN" altLang="en-US"/>
              <a:t>小，独立进程，自动化</a:t>
            </a:r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zh-CN" altLang="en-US"/>
              <a:t>小，独立进程，自动化</a:t>
            </a:r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zh-CN" altLang="en-US"/>
              <a:t>小，独立进程，自动化</a:t>
            </a:r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zh-CN" altLang="en-US"/>
              <a:t>小，独立进程，自动化</a:t>
            </a:r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zh-CN" altLang="en-US"/>
              <a:t>小，独立进程，自动化</a:t>
            </a:r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zh-CN" altLang="en-US"/>
              <a:t>小，独立进程，自动化</a:t>
            </a:r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zh-CN" altLang="en-US"/>
              <a:t>小，独立进程，自动化</a:t>
            </a:r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zh-CN" altLang="en-US"/>
              <a:t>小，独立进程，自动化</a:t>
            </a:r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zh-CN" altLang="en-US"/>
              <a:t>小，独立进程，自动化</a:t>
            </a:r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zh-CN" altLang="en-US"/>
              <a:t>小，独立进程，自动化</a:t>
            </a:r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zh-CN" altLang="en-US"/>
              <a:t>小，独立进程，自动化</a:t>
            </a:r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  <p:sp>
        <p:nvSpPr>
          <p:cNvPr id="5" name="在此键入姓名"/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2444750" y="7518400"/>
            <a:ext cx="5372100" cy="1320801"/>
          </a:xfrm>
          <a:prstGeom prst="rect">
            <a:avLst/>
          </a:prstGeom>
        </p:spPr>
        <p:txBody>
          <a:bodyPr wrap="none" anchor="b">
            <a:spAutoFit/>
          </a:bodyPr>
          <a:lstStyle>
            <a:lvl1pPr>
              <a:spcBef>
                <a:spcPts val="0"/>
              </a:spcBef>
              <a:defRPr sz="6900">
                <a:solidFill>
                  <a:srgbClr val="18B2E8"/>
                </a:solidFill>
              </a:defRPr>
            </a:lvl1pPr>
          </a:lstStyle>
          <a:p>
            <a:r>
              <a:t>在此键入姓名</a:t>
            </a:r>
          </a:p>
        </p:txBody>
      </p:sp>
      <p:sp>
        <p:nvSpPr>
          <p:cNvPr id="6" name="在此键入tittle"/>
          <p:cNvSpPr txBox="1">
            <a:spLocks noGrp="1"/>
          </p:cNvSpPr>
          <p:nvPr>
            <p:ph type="body" sz="quarter" idx="14" hasCustomPrompt="1"/>
          </p:nvPr>
        </p:nvSpPr>
        <p:spPr>
          <a:xfrm>
            <a:off x="2447620" y="9163050"/>
            <a:ext cx="2929782" cy="774700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spcBef>
                <a:spcPts val="0"/>
              </a:spcBef>
              <a:defRPr sz="3800">
                <a:solidFill>
                  <a:srgbClr val="E4F4F9"/>
                </a:solidFill>
              </a:defRPr>
            </a:lvl1pPr>
          </a:lstStyle>
          <a:p>
            <a:r>
              <a:t>在此键入tittle</a:t>
            </a:r>
          </a:p>
        </p:txBody>
      </p:sp>
      <p:sp>
        <p:nvSpPr>
          <p:cNvPr id="7" name="在此键入姓名"/>
          <p:cNvSpPr txBox="1">
            <a:spLocks noGrp="1"/>
          </p:cNvSpPr>
          <p:nvPr>
            <p:ph type="body" sz="quarter" idx="15" hasCustomPrompt="1"/>
          </p:nvPr>
        </p:nvSpPr>
        <p:spPr>
          <a:xfrm>
            <a:off x="2444750" y="2514540"/>
            <a:ext cx="15758583" cy="368306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spcBef>
                <a:spcPts val="0"/>
              </a:spcBef>
              <a:defRPr sz="7200" b="0" i="0">
                <a:solidFill>
                  <a:srgbClr val="FFFFFF"/>
                </a:solidFill>
                <a:latin typeface="Helvetica" pitchFamily="2" charset="0"/>
              </a:defRPr>
            </a:lvl1pPr>
          </a:lstStyle>
          <a:p>
            <a:r>
              <a:rPr lang="zh-CN" altLang="en-US"/>
              <a:t>极客大学架构师训练营</a:t>
            </a:r>
            <a:endParaRPr lang="en-US" altLang="zh-CN"/>
          </a:p>
          <a:p>
            <a:r>
              <a:rPr lang="zh-CN" altLang="en-US"/>
              <a:t>第</a:t>
            </a:r>
            <a:r>
              <a:rPr lang="en-US" altLang="zh-CN"/>
              <a:t>X</a:t>
            </a:r>
            <a:r>
              <a:rPr lang="zh-CN" altLang="en-US"/>
              <a:t>课</a:t>
            </a:r>
            <a:endParaRPr lang="en-US" altLang="zh-CN"/>
          </a:p>
          <a:p>
            <a:r>
              <a:rPr lang="zh-CN" altLang="en-US"/>
              <a:t>课程名称</a:t>
            </a:r>
            <a:endParaRPr lang="zh-CN" altLang="en-US"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自我介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正文级别 1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正文级别 1…"/>
          <p:cNvSpPr txBox="1">
            <a:spLocks noGrp="1"/>
          </p:cNvSpPr>
          <p:nvPr>
            <p:ph type="body" idx="1" hasCustomPrompt="1"/>
          </p:nvPr>
        </p:nvSpPr>
        <p:spPr>
          <a:xfrm>
            <a:off x="7318800" y="3790800"/>
            <a:ext cx="14637599" cy="7793999"/>
          </a:xfrm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  <p:sp>
        <p:nvSpPr>
          <p:cNvPr id="4" name="目录"/>
          <p:cNvSpPr txBox="1"/>
          <p:nvPr userDrawn="1"/>
        </p:nvSpPr>
        <p:spPr>
          <a:xfrm>
            <a:off x="3784600" y="3700462"/>
            <a:ext cx="2625719" cy="164147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10000">
                <a:solidFill>
                  <a:srgbClr val="18B2E8"/>
                </a:solidFill>
              </a:defRPr>
            </a:lvl1pPr>
          </a:lstStyle>
          <a:p>
            <a:r>
              <a:rPr dirty="0" err="1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目录</a:t>
            </a:r>
            <a:endParaRPr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课程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  <p:sp>
        <p:nvSpPr>
          <p:cNvPr id="5" name="第一节"/>
          <p:cNvSpPr txBox="1">
            <a:spLocks noGrp="1"/>
          </p:cNvSpPr>
          <p:nvPr>
            <p:ph type="body" sz="quarter" idx="13"/>
          </p:nvPr>
        </p:nvSpPr>
        <p:spPr>
          <a:xfrm>
            <a:off x="2959031" y="5708967"/>
            <a:ext cx="18000000" cy="1149033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algn="ctr">
              <a:spcBef>
                <a:spcPts val="0"/>
              </a:spcBef>
              <a:defRPr sz="6800" b="0" i="0">
                <a:solidFill>
                  <a:srgbClr val="18B2E8"/>
                </a:solidFill>
                <a:latin typeface="Helvetica" pitchFamily="2" charset="0"/>
                <a:ea typeface="Microsoft YaHei"/>
                <a:cs typeface="Helvetica" pitchFamily="2" charset="0"/>
                <a:sym typeface="Microsoft YaHei"/>
              </a:defRPr>
            </a:lvl1pPr>
          </a:lstStyle>
          <a:p/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+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en-US" altLang="zh-CN"/>
            </a:fld>
            <a:endParaRPr lang="zh-CN" altLang="en-US"/>
          </a:p>
        </p:txBody>
      </p:sp>
      <p:sp>
        <p:nvSpPr>
          <p:cNvPr id="5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2462400" y="979200"/>
            <a:ext cx="19458000" cy="13104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t" anchorCtr="0">
            <a:normAutofit/>
          </a:bodyPr>
          <a:lstStyle/>
          <a:p>
            <a:r>
              <a:rPr lang="en-GB" altLang="zh-CN"/>
              <a:t>Title Text</a:t>
            </a:r>
            <a:endParaRPr lang="en-GB" altLang="zh-CN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2462400" y="2890384"/>
            <a:ext cx="19458000" cy="9013825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en-US" altLang="zh-CN"/>
            </a:fld>
            <a:endParaRPr lang="zh-CN" altLang="en-US"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EYNOTE模版_封底.jpg" descr="KEYNOTE模版_封底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theme" Target="../theme/theme1.xml"/><Relationship Id="rId8" Type="http://schemas.openxmlformats.org/officeDocument/2006/relationships/image" Target="../media/image2.png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文级别 1…"/>
          <p:cNvSpPr txBox="1">
            <a:spLocks noGrp="1"/>
          </p:cNvSpPr>
          <p:nvPr>
            <p:ph type="body" idx="1"/>
          </p:nvPr>
        </p:nvSpPr>
        <p:spPr>
          <a:xfrm>
            <a:off x="1689100" y="2997200"/>
            <a:ext cx="21005800" cy="89408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t" anchorCtr="0">
            <a:normAutofit/>
          </a:bodyPr>
          <a:lstStyle>
            <a:lvl2pPr marL="1270000" indent="-635000"/>
            <a:lvl3pPr marL="1905000" indent="-635000"/>
            <a:lvl4pPr marL="2540000" indent="-635000"/>
            <a:lvl5pPr marL="3175000" indent="-635000"/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3" name="标题文本"/>
          <p:cNvSpPr txBox="1">
            <a:spLocks noGrp="1"/>
          </p:cNvSpPr>
          <p:nvPr>
            <p:ph type="title"/>
          </p:nvPr>
        </p:nvSpPr>
        <p:spPr>
          <a:xfrm>
            <a:off x="2462400" y="979200"/>
            <a:ext cx="19458000" cy="13104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t" anchorCtr="0">
            <a:normAutofit/>
          </a:bodyPr>
          <a:lstStyle/>
          <a:p>
            <a:r>
              <a:rPr lang="en-GB" altLang="zh-CN"/>
              <a:t>Title Text</a:t>
            </a:r>
            <a:endParaRPr lang="en-GB" altLang="zh-CN"/>
          </a:p>
        </p:txBody>
      </p:sp>
      <p:sp>
        <p:nvSpPr>
          <p:cNvPr id="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400" b="0">
                <a:latin typeface="Helvetica Neue Light" panose="02000503000000020004"/>
                <a:ea typeface="Helvetica Neue Light" panose="02000503000000020004"/>
                <a:cs typeface="Helvetica Neue Light" panose="02000503000000020004"/>
                <a:sym typeface="Helvetica Neue Light" panose="02000503000000020004"/>
              </a:defRPr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ransition spd="med"/>
  <p:txStyles>
    <p:titleStyle>
      <a:lvl1pPr marL="0" marR="0" indent="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6800" b="1" i="0" u="none" strike="noStrike" cap="none" spc="0" baseline="0">
          <a:solidFill>
            <a:srgbClr val="17B2E9"/>
          </a:solidFill>
          <a:uFillTx/>
          <a:latin typeface="Helvetica" pitchFamily="2" charset="0"/>
          <a:ea typeface="Alibaba PuHuiTi" pitchFamily="18" charset="-122"/>
          <a:cs typeface="Alibaba PuHuiTi" pitchFamily="18" charset="-122"/>
          <a:sym typeface="Helvetica Light"/>
        </a:defRPr>
      </a:lvl1pPr>
      <a:lvl2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2pPr>
      <a:lvl3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3pPr>
      <a:lvl4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4pPr>
      <a:lvl5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5pPr>
      <a:lvl6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6pPr>
      <a:lvl7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7pPr>
      <a:lvl8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8pPr>
      <a:lvl9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9pPr>
    </p:titleStyle>
    <p:bodyStyle>
      <a:lvl1pPr marL="0" marR="0" indent="0" algn="l" defTabSz="825500" latinLnBrk="0">
        <a:lnSpc>
          <a:spcPct val="100000"/>
        </a:lnSpc>
        <a:spcBef>
          <a:spcPts val="1000"/>
        </a:spcBef>
        <a:spcAft>
          <a:spcPts val="1000"/>
        </a:spcAft>
        <a:buClrTx/>
        <a:buSzPct val="125000"/>
        <a:buFontTx/>
        <a:buNone/>
        <a:defRPr sz="4000" b="0" i="0" u="none" strike="noStrike" cap="none" spc="0" baseline="0">
          <a:solidFill>
            <a:srgbClr val="FFFFFF"/>
          </a:solidFill>
          <a:uFillTx/>
          <a:latin typeface="Helvetica" pitchFamily="2" charset="0"/>
          <a:ea typeface="Alibaba PuHuiTi"/>
          <a:cs typeface="Alibaba PuHuiTi"/>
          <a:sym typeface="Alibaba PuHuiTi"/>
        </a:defRPr>
      </a:lvl1pPr>
      <a:lvl2pPr marL="1270000" marR="0" indent="-635000" algn="l" defTabSz="825500" latinLnBrk="0">
        <a:lnSpc>
          <a:spcPct val="100000"/>
        </a:lnSpc>
        <a:spcBef>
          <a:spcPts val="1000"/>
        </a:spcBef>
        <a:spcAft>
          <a:spcPts val="1000"/>
        </a:spcAft>
        <a:buClrTx/>
        <a:buSzPct val="125000"/>
        <a:buFont typeface="Arial" panose="020B0604020202090204" pitchFamily="34" charset="0"/>
        <a:buChar char="•"/>
        <a:defRPr sz="3600" b="0" i="0" u="none" strike="noStrike" cap="none" spc="0" baseline="0">
          <a:solidFill>
            <a:srgbClr val="FFFFFF"/>
          </a:solidFill>
          <a:uFillTx/>
          <a:latin typeface="Helvetica" pitchFamily="2" charset="0"/>
          <a:ea typeface="Alibaba PuHuiTi"/>
          <a:cs typeface="Alibaba PuHuiTi"/>
          <a:sym typeface="Alibaba PuHuiTi"/>
        </a:defRPr>
      </a:lvl2pPr>
      <a:lvl3pPr marL="1905000" marR="0" indent="-635000" algn="l" defTabSz="825500" latinLnBrk="0">
        <a:lnSpc>
          <a:spcPct val="100000"/>
        </a:lnSpc>
        <a:spcBef>
          <a:spcPts val="1000"/>
        </a:spcBef>
        <a:spcAft>
          <a:spcPts val="1000"/>
        </a:spcAft>
        <a:buClrTx/>
        <a:buSzPct val="80000"/>
        <a:buFont typeface="Wingdings" panose="05000000000000000000" pitchFamily="2" charset="2"/>
        <a:buChar char="Ø"/>
        <a:defRPr sz="3600" b="0" i="0" u="none" strike="noStrike" cap="none" spc="0" baseline="0">
          <a:solidFill>
            <a:srgbClr val="FFFFFF"/>
          </a:solidFill>
          <a:uFillTx/>
          <a:latin typeface="Helvetica" pitchFamily="2" charset="0"/>
          <a:ea typeface="Alibaba PuHuiTi"/>
          <a:cs typeface="Alibaba PuHuiTi"/>
          <a:sym typeface="Alibaba PuHuiTi"/>
        </a:defRPr>
      </a:lvl3pPr>
      <a:lvl4pPr marL="2540000" marR="0" indent="-635000" algn="l" defTabSz="825500" latinLnBrk="0">
        <a:lnSpc>
          <a:spcPct val="100000"/>
        </a:lnSpc>
        <a:spcBef>
          <a:spcPts val="1000"/>
        </a:spcBef>
        <a:spcAft>
          <a:spcPts val="1000"/>
        </a:spcAft>
        <a:buClrTx/>
        <a:buSzPct val="80000"/>
        <a:buFont typeface="Wingdings" panose="05000000000000000000" pitchFamily="2" charset="2"/>
        <a:buChar char="Ø"/>
        <a:defRPr sz="3600" b="0" i="0" u="none" strike="noStrike" cap="none" spc="0" baseline="0">
          <a:solidFill>
            <a:srgbClr val="FFFFFF"/>
          </a:solidFill>
          <a:uFillTx/>
          <a:latin typeface="Helvetica" pitchFamily="2" charset="0"/>
          <a:ea typeface="Alibaba PuHuiTi"/>
          <a:cs typeface="Alibaba PuHuiTi"/>
          <a:sym typeface="Alibaba PuHuiTi"/>
        </a:defRPr>
      </a:lvl4pPr>
      <a:lvl5pPr marL="3175000" marR="0" indent="-635000" algn="l" defTabSz="825500" latinLnBrk="0">
        <a:lnSpc>
          <a:spcPct val="100000"/>
        </a:lnSpc>
        <a:spcBef>
          <a:spcPts val="1000"/>
        </a:spcBef>
        <a:spcAft>
          <a:spcPts val="1000"/>
        </a:spcAft>
        <a:buClrTx/>
        <a:buSzPct val="80000"/>
        <a:buFont typeface="Wingdings" panose="05000000000000000000" pitchFamily="2" charset="2"/>
        <a:buChar char="Ø"/>
        <a:defRPr sz="3600" b="0" i="0" u="none" strike="noStrike" cap="none" spc="0" baseline="0">
          <a:solidFill>
            <a:srgbClr val="FFFFFF"/>
          </a:solidFill>
          <a:uFillTx/>
          <a:latin typeface="Helvetica" pitchFamily="2" charset="0"/>
          <a:ea typeface="Alibaba PuHuiTi"/>
          <a:cs typeface="Alibaba PuHuiTi"/>
          <a:sym typeface="Alibaba PuHuiTi"/>
        </a:defRPr>
      </a:lvl5pPr>
      <a:lvl6pPr marL="3677920" marR="0" indent="-50292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defRPr sz="3800" b="0" i="0" u="none" strike="noStrike" cap="none" spc="0" baseline="0">
          <a:solidFill>
            <a:srgbClr val="000000"/>
          </a:solidFill>
          <a:uFillTx/>
          <a:latin typeface="Alibaba PuHuiTi"/>
          <a:ea typeface="Alibaba PuHuiTi"/>
          <a:cs typeface="Alibaba PuHuiTi"/>
          <a:sym typeface="Alibaba PuHuiTi"/>
        </a:defRPr>
      </a:lvl6pPr>
      <a:lvl7pPr marL="4312920" marR="0" indent="-50292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defRPr sz="3800" b="0" i="0" u="none" strike="noStrike" cap="none" spc="0" baseline="0">
          <a:solidFill>
            <a:srgbClr val="000000"/>
          </a:solidFill>
          <a:uFillTx/>
          <a:latin typeface="Alibaba PuHuiTi"/>
          <a:ea typeface="Alibaba PuHuiTi"/>
          <a:cs typeface="Alibaba PuHuiTi"/>
          <a:sym typeface="Alibaba PuHuiTi"/>
        </a:defRPr>
      </a:lvl7pPr>
      <a:lvl8pPr marL="4947920" marR="0" indent="-50292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defRPr sz="3800" b="0" i="0" u="none" strike="noStrike" cap="none" spc="0" baseline="0">
          <a:solidFill>
            <a:srgbClr val="000000"/>
          </a:solidFill>
          <a:uFillTx/>
          <a:latin typeface="Alibaba PuHuiTi"/>
          <a:ea typeface="Alibaba PuHuiTi"/>
          <a:cs typeface="Alibaba PuHuiTi"/>
          <a:sym typeface="Alibaba PuHuiTi"/>
        </a:defRPr>
      </a:lvl8pPr>
      <a:lvl9pPr marL="5582920" marR="0" indent="-50292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defRPr sz="3800" b="0" i="0" u="none" strike="noStrike" cap="none" spc="0" baseline="0">
          <a:solidFill>
            <a:srgbClr val="000000"/>
          </a:solidFill>
          <a:uFillTx/>
          <a:latin typeface="Alibaba PuHuiTi"/>
          <a:ea typeface="Alibaba PuHuiTi"/>
          <a:cs typeface="Alibaba PuHuiTi"/>
          <a:sym typeface="Alibaba PuHuiTi"/>
        </a:defRPr>
      </a:lvl9pPr>
    </p:bodyStyle>
    <p:other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 panose="02000503000000020004"/>
        </a:defRPr>
      </a:lvl1pPr>
      <a:lvl2pPr marL="0" marR="0" indent="228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 panose="02000503000000020004"/>
        </a:defRPr>
      </a:lvl2pPr>
      <a:lvl3pPr marL="0" marR="0" indent="457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 panose="02000503000000020004"/>
        </a:defRPr>
      </a:lvl3pPr>
      <a:lvl4pPr marL="0" marR="0" indent="685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 panose="02000503000000020004"/>
        </a:defRPr>
      </a:lvl4pPr>
      <a:lvl5pPr marL="0" marR="0" indent="9144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 panose="02000503000000020004"/>
        </a:defRPr>
      </a:lvl5pPr>
      <a:lvl6pPr marL="0" marR="0" indent="11430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 panose="02000503000000020004"/>
        </a:defRPr>
      </a:lvl6pPr>
      <a:lvl7pPr marL="0" marR="0" indent="1371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 panose="02000503000000020004"/>
        </a:defRPr>
      </a:lvl7pPr>
      <a:lvl8pPr marL="0" marR="0" indent="1600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 panose="02000503000000020004"/>
        </a:defRPr>
      </a:lvl8pPr>
      <a:lvl9pPr marL="0" marR="0" indent="1828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 panose="020005030000000200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8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>
          <a:xfrm>
            <a:off x="2444750" y="7675880"/>
            <a:ext cx="5928995" cy="1163320"/>
          </a:xfrm>
        </p:spPr>
        <p:txBody>
          <a:bodyPr wrap="square"/>
          <a:lstStyle/>
          <a:p>
            <a:r>
              <a:rPr kumimoji="1" lang="zh-CN" altLang="en-US"/>
              <a:t>毛剑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5"/>
          </p:nvPr>
        </p:nvSpPr>
        <p:spPr>
          <a:xfrm>
            <a:off x="2444750" y="2515870"/>
            <a:ext cx="19143345" cy="3681730"/>
          </a:xfrm>
        </p:spPr>
        <p:txBody>
          <a:bodyPr wrap="square"/>
          <a:lstStyle/>
          <a:p>
            <a:r>
              <a:rPr kumimoji="1" lang="en-US" altLang="zh-CN"/>
              <a:t>Go</a:t>
            </a:r>
            <a:r>
              <a:rPr kumimoji="1" lang="zh-CN" altLang="en-US"/>
              <a:t>进阶训练营</a:t>
            </a:r>
            <a:endParaRPr kumimoji="1" lang="en-US" altLang="zh-CN"/>
          </a:p>
          <a:p>
            <a:r>
              <a:rPr kumimoji="1" lang="zh-CN" altLang="en-US"/>
              <a:t>第</a:t>
            </a:r>
            <a:r>
              <a:rPr kumimoji="1" lang="en-US" altLang="zh-CN"/>
              <a:t>9</a:t>
            </a:r>
            <a:r>
              <a:rPr kumimoji="1" lang="zh-CN" altLang="en-US"/>
              <a:t>课</a:t>
            </a:r>
            <a:endParaRPr kumimoji="1" lang="en-US" altLang="zh-CN"/>
          </a:p>
          <a:p>
            <a:r>
              <a:rPr kumimoji="1" lang="zh-CN" altLang="en-US"/>
              <a:t>Go 语言实践- 网络编程</a:t>
            </a:r>
            <a:endParaRPr kumimoji="1" lang="zh-CN" altLang="en-US"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/>
              <a:t>Go </a:t>
            </a:r>
            <a:r>
              <a:rPr kumimoji="1" lang="zh-CN" altLang="en-US"/>
              <a:t>网络编程 </a:t>
            </a:r>
            <a:r>
              <a:rPr kumimoji="1" lang="en-US" altLang="zh-CN"/>
              <a:t>- 基础概念</a:t>
            </a:r>
            <a:endParaRPr kumimoji="1" lang="en-US" altLang="zh-CN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>
          <a:xfrm>
            <a:off x="2462530" y="2731770"/>
            <a:ext cx="9694545" cy="10365105"/>
          </a:xfrm>
        </p:spPr>
        <p:txBody>
          <a:bodyPr anchor="t" anchorCtr="0">
            <a:noAutofit/>
          </a:bodyPr>
          <a:p>
            <a:pPr algn="l">
              <a:buFont typeface="Arial" panose="020B0604020202090204" pitchFamily="34" charset="0"/>
            </a:pPr>
            <a:r>
              <a:rPr kumimoji="1" lang="en-US" altLang="zh-CN" sz="3200" dirty="0">
                <a:solidFill>
                  <a:schemeClr val="bg1"/>
                </a:solidFill>
                <a:sym typeface="+mn-ea"/>
              </a:rPr>
              <a:t>基础概念</a:t>
            </a:r>
            <a:r>
              <a:rPr kumimoji="1" lang="zh-CN" altLang="en-US" sz="3200" dirty="0">
                <a:solidFill>
                  <a:schemeClr val="bg1"/>
                </a:solidFill>
                <a:sym typeface="+mn-ea"/>
              </a:rPr>
              <a:t>：</a:t>
            </a:r>
            <a:endParaRPr kumimoji="1" lang="en-US" altLang="zh-CN" sz="3200" dirty="0">
              <a:solidFill>
                <a:schemeClr val="bg1"/>
              </a:solidFill>
              <a:sym typeface="+mn-ea"/>
            </a:endParaRPr>
          </a:p>
          <a:p>
            <a:pPr marL="457200" indent="-457200" algn="l">
              <a:buFont typeface="Arial" panose="020B0604020202090204" pitchFamily="34" charset="0"/>
              <a:buChar char="•"/>
            </a:pP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Socket：数据传输</a:t>
            </a:r>
            <a:endParaRPr kumimoji="1" lang="en-US" altLang="zh-CN" sz="3200" i="1" dirty="0">
              <a:solidFill>
                <a:schemeClr val="accent1"/>
              </a:solidFill>
              <a:sym typeface="+mn-ea"/>
            </a:endParaRPr>
          </a:p>
          <a:p>
            <a:pPr marL="457200" indent="-457200" algn="l">
              <a:buFont typeface="Arial" panose="020B0604020202090204" pitchFamily="34" charset="0"/>
              <a:buChar char="•"/>
            </a:pP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Encoding：内容编码</a:t>
            </a:r>
            <a:endParaRPr kumimoji="1" lang="en-US" altLang="zh-CN" sz="3200" i="1" dirty="0">
              <a:solidFill>
                <a:schemeClr val="accent1"/>
              </a:solidFill>
              <a:sym typeface="+mn-ea"/>
            </a:endParaRPr>
          </a:p>
          <a:p>
            <a:pPr marL="457200" indent="-457200" algn="l">
              <a:buFont typeface="Arial" panose="020B0604020202090204" pitchFamily="34" charset="0"/>
              <a:buChar char="•"/>
            </a:pP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Session</a:t>
            </a: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：连接会话状态</a:t>
            </a:r>
            <a:endParaRPr kumimoji="1" lang="en-US" altLang="zh-CN" sz="3200" i="1" dirty="0">
              <a:solidFill>
                <a:schemeClr val="accent1"/>
              </a:solidFill>
              <a:sym typeface="+mn-ea"/>
            </a:endParaRPr>
          </a:p>
          <a:p>
            <a:pPr marL="457200" indent="-457200" algn="l">
              <a:buFont typeface="Arial" panose="020B0604020202090204" pitchFamily="34" charset="0"/>
              <a:buChar char="•"/>
            </a:pP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C/S模式：通过客户端实现双端通信</a:t>
            </a:r>
            <a:endParaRPr kumimoji="1" lang="en-US" altLang="zh-CN" sz="3200" i="1" dirty="0">
              <a:solidFill>
                <a:schemeClr val="accent1"/>
              </a:solidFill>
              <a:sym typeface="+mn-ea"/>
            </a:endParaRPr>
          </a:p>
          <a:p>
            <a:pPr marL="457200" indent="-457200" algn="l">
              <a:buFont typeface="Arial" panose="020B0604020202090204" pitchFamily="34" charset="0"/>
              <a:buChar char="•"/>
            </a:pP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B/S模式：通过浏览器即可完成数据的传输</a:t>
            </a:r>
            <a:endParaRPr kumimoji="1" lang="en-US" altLang="zh-CN" sz="3200" i="1" dirty="0">
              <a:solidFill>
                <a:schemeClr val="accent1"/>
              </a:solidFill>
              <a:sym typeface="+mn-ea"/>
            </a:endParaRPr>
          </a:p>
          <a:p>
            <a:pPr algn="l">
              <a:buFont typeface="Arial" panose="020B0604020202090204" pitchFamily="34" charset="0"/>
            </a:pPr>
            <a:r>
              <a:rPr kumimoji="1" lang="zh-CN" altLang="en-US" sz="3200" dirty="0">
                <a:solidFill>
                  <a:schemeClr val="bg1"/>
                </a:solidFill>
                <a:sym typeface="+mn-ea"/>
              </a:rPr>
              <a:t>简单例子</a:t>
            </a:r>
            <a:endParaRPr kumimoji="1" lang="zh-CN" altLang="en-US" sz="3200" i="1" dirty="0">
              <a:solidFill>
                <a:schemeClr val="bg1"/>
              </a:solidFill>
              <a:sym typeface="+mn-ea"/>
            </a:endParaRPr>
          </a:p>
          <a:p>
            <a:pPr algn="l">
              <a:buFont typeface="Arial" panose="020B0604020202090204" pitchFamily="34" charset="0"/>
            </a:pP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• 通过TCP</a:t>
            </a: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/UDP</a:t>
            </a: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实现网络通信</a:t>
            </a:r>
            <a:endParaRPr kumimoji="1" lang="zh-CN" altLang="en-US" sz="3200" i="1" dirty="0">
              <a:solidFill>
                <a:schemeClr val="accent1"/>
              </a:solidFill>
              <a:sym typeface="+mn-ea"/>
            </a:endParaRPr>
          </a:p>
          <a:p>
            <a:pPr algn="l">
              <a:buFont typeface="Arial" panose="020B0604020202090204" pitchFamily="34" charset="0"/>
            </a:pPr>
            <a:r>
              <a:rPr kumimoji="1" lang="en-US" altLang="zh-CN" sz="3200" dirty="0">
                <a:solidFill>
                  <a:schemeClr val="bg1"/>
                </a:solidFill>
                <a:sym typeface="+mn-ea"/>
              </a:rPr>
              <a:t>网络轮询器</a:t>
            </a:r>
            <a:endParaRPr kumimoji="1" lang="en-US" altLang="zh-CN" sz="3200" i="1" dirty="0">
              <a:solidFill>
                <a:schemeClr val="accent1"/>
              </a:solidFill>
              <a:sym typeface="+mn-ea"/>
            </a:endParaRPr>
          </a:p>
          <a:p>
            <a:pPr marL="457200" indent="-457200" algn="l">
              <a:buFont typeface="Arial" panose="020B0604020202090204" pitchFamily="34" charset="0"/>
              <a:buChar char="•"/>
            </a:pP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多路复用模型</a:t>
            </a:r>
            <a:endParaRPr kumimoji="1" lang="en-US" altLang="zh-CN" sz="3200" i="1" dirty="0">
              <a:solidFill>
                <a:schemeClr val="accent1"/>
              </a:solidFill>
              <a:sym typeface="+mn-ea"/>
            </a:endParaRPr>
          </a:p>
          <a:p>
            <a:pPr marL="457200" indent="-457200" algn="l">
              <a:buFont typeface="Arial" panose="020B0604020202090204" pitchFamily="34" charset="0"/>
              <a:buChar char="•"/>
            </a:pP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多路复用模块</a:t>
            </a:r>
            <a:endParaRPr kumimoji="1" lang="en-US" altLang="zh-CN" sz="3200" i="1" dirty="0">
              <a:solidFill>
                <a:schemeClr val="accent1"/>
              </a:solidFill>
              <a:sym typeface="+mn-ea"/>
            </a:endParaRPr>
          </a:p>
          <a:p>
            <a:pPr marL="457200" indent="-457200" algn="l">
              <a:buFont typeface="Arial" panose="020B0604020202090204" pitchFamily="34" charset="0"/>
              <a:buChar char="•"/>
            </a:pP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文件描述符</a:t>
            </a:r>
            <a:endParaRPr kumimoji="1" lang="en-US" altLang="zh-CN" sz="3200" i="1" dirty="0">
              <a:solidFill>
                <a:schemeClr val="accent1"/>
              </a:solidFill>
              <a:sym typeface="+mn-ea"/>
            </a:endParaRPr>
          </a:p>
          <a:p>
            <a:pPr marL="457200" indent="-457200" algn="l">
              <a:buFont typeface="Arial" panose="020B0604020202090204" pitchFamily="34" charset="0"/>
              <a:buChar char="•"/>
            </a:pP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Goroutine 唤醒</a:t>
            </a:r>
            <a:endParaRPr kumimoji="1" lang="en-US" altLang="zh-CN" sz="3200" i="1" dirty="0">
              <a:solidFill>
                <a:schemeClr val="accent1"/>
              </a:solidFill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157075" y="4112260"/>
            <a:ext cx="9726930" cy="549084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/>
              <a:t>Go </a:t>
            </a:r>
            <a:r>
              <a:rPr kumimoji="1" lang="zh-CN" altLang="en-US"/>
              <a:t>网络编程 </a:t>
            </a:r>
            <a:r>
              <a:rPr kumimoji="1" lang="en-US" altLang="zh-CN"/>
              <a:t>- TCP简单例子</a:t>
            </a:r>
            <a:endParaRPr kumimoji="1" lang="en-US" altLang="zh-CN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>
          <a:xfrm>
            <a:off x="2462530" y="2731770"/>
            <a:ext cx="9694545" cy="10365105"/>
          </a:xfrm>
        </p:spPr>
        <p:txBody>
          <a:bodyPr anchor="t" anchorCtr="0">
            <a:noAutofit/>
          </a:bodyPr>
          <a:p>
            <a:pPr algn="l">
              <a:buFont typeface="Arial" panose="020B0604020202090204" pitchFamily="34" charset="0"/>
            </a:pPr>
            <a:r>
              <a:rPr kumimoji="1" lang="en-US" altLang="zh-CN" sz="2400" dirty="0">
                <a:solidFill>
                  <a:schemeClr val="bg1"/>
                </a:solidFill>
                <a:sym typeface="+mn-ea"/>
              </a:rPr>
              <a:t>func main() {</a:t>
            </a:r>
            <a:endParaRPr kumimoji="1" lang="en-US" altLang="zh-CN" sz="2400" dirty="0">
              <a:solidFill>
                <a:schemeClr val="bg1"/>
              </a:solidFill>
              <a:sym typeface="+mn-ea"/>
            </a:endParaRPr>
          </a:p>
          <a:p>
            <a:pPr algn="l">
              <a:buFont typeface="Arial" panose="020B0604020202090204" pitchFamily="34" charset="0"/>
            </a:pPr>
            <a:r>
              <a:rPr kumimoji="1" lang="en-US" altLang="zh-CN" sz="2400" dirty="0">
                <a:solidFill>
                  <a:schemeClr val="bg1"/>
                </a:solidFill>
                <a:sym typeface="+mn-ea"/>
              </a:rPr>
              <a:t>	listen, err := net.Listen("tcp", "127.0.0.1:10000")</a:t>
            </a:r>
            <a:endParaRPr kumimoji="1" lang="en-US" altLang="zh-CN" sz="2400" dirty="0">
              <a:solidFill>
                <a:schemeClr val="bg1"/>
              </a:solidFill>
              <a:sym typeface="+mn-ea"/>
            </a:endParaRPr>
          </a:p>
          <a:p>
            <a:pPr algn="l">
              <a:buFont typeface="Arial" panose="020B0604020202090204" pitchFamily="34" charset="0"/>
            </a:pPr>
            <a:r>
              <a:rPr kumimoji="1" lang="en-US" altLang="zh-CN" sz="2400" dirty="0">
                <a:solidFill>
                  <a:schemeClr val="bg1"/>
                </a:solidFill>
                <a:sym typeface="+mn-ea"/>
              </a:rPr>
              <a:t>	if err != nil {</a:t>
            </a:r>
            <a:endParaRPr kumimoji="1" lang="en-US" altLang="zh-CN" sz="2400" dirty="0">
              <a:solidFill>
                <a:schemeClr val="bg1"/>
              </a:solidFill>
              <a:sym typeface="+mn-ea"/>
            </a:endParaRPr>
          </a:p>
          <a:p>
            <a:pPr algn="l">
              <a:buFont typeface="Arial" panose="020B0604020202090204" pitchFamily="34" charset="0"/>
            </a:pPr>
            <a:r>
              <a:rPr kumimoji="1" lang="en-US" altLang="zh-CN" sz="2400" dirty="0">
                <a:solidFill>
                  <a:schemeClr val="bg1"/>
                </a:solidFill>
                <a:sym typeface="+mn-ea"/>
              </a:rPr>
              <a:t>		log.Fatalf("listen error: %v\n", err)</a:t>
            </a:r>
            <a:endParaRPr kumimoji="1" lang="en-US" altLang="zh-CN" sz="2400" dirty="0">
              <a:solidFill>
                <a:schemeClr val="bg1"/>
              </a:solidFill>
              <a:sym typeface="+mn-ea"/>
            </a:endParaRPr>
          </a:p>
          <a:p>
            <a:pPr algn="l">
              <a:buFont typeface="Arial" panose="020B0604020202090204" pitchFamily="34" charset="0"/>
            </a:pPr>
            <a:r>
              <a:rPr kumimoji="1" lang="en-US" altLang="zh-CN" sz="2400" dirty="0">
                <a:solidFill>
                  <a:schemeClr val="bg1"/>
                </a:solidFill>
                <a:sym typeface="+mn-ea"/>
              </a:rPr>
              <a:t>	}</a:t>
            </a:r>
            <a:endParaRPr kumimoji="1" lang="en-US" altLang="zh-CN" sz="2400" dirty="0">
              <a:solidFill>
                <a:schemeClr val="bg1"/>
              </a:solidFill>
              <a:sym typeface="+mn-ea"/>
            </a:endParaRPr>
          </a:p>
          <a:p>
            <a:pPr algn="l">
              <a:buFont typeface="Arial" panose="020B0604020202090204" pitchFamily="34" charset="0"/>
            </a:pPr>
            <a:r>
              <a:rPr kumimoji="1" lang="en-US" altLang="zh-CN" sz="2400" dirty="0">
                <a:solidFill>
                  <a:schemeClr val="bg1"/>
                </a:solidFill>
                <a:sym typeface="+mn-ea"/>
              </a:rPr>
              <a:t>	for {</a:t>
            </a:r>
            <a:endParaRPr kumimoji="1" lang="en-US" altLang="zh-CN" sz="2400" dirty="0">
              <a:solidFill>
                <a:schemeClr val="bg1"/>
              </a:solidFill>
              <a:sym typeface="+mn-ea"/>
            </a:endParaRPr>
          </a:p>
          <a:p>
            <a:pPr algn="l">
              <a:buFont typeface="Arial" panose="020B0604020202090204" pitchFamily="34" charset="0"/>
            </a:pPr>
            <a:r>
              <a:rPr kumimoji="1" lang="en-US" altLang="zh-CN" sz="2400" dirty="0">
                <a:solidFill>
                  <a:schemeClr val="bg1"/>
                </a:solidFill>
                <a:sym typeface="+mn-ea"/>
              </a:rPr>
              <a:t>		conn, err := listen.Accept()</a:t>
            </a:r>
            <a:endParaRPr kumimoji="1" lang="en-US" altLang="zh-CN" sz="2400" dirty="0">
              <a:solidFill>
                <a:schemeClr val="bg1"/>
              </a:solidFill>
              <a:sym typeface="+mn-ea"/>
            </a:endParaRPr>
          </a:p>
          <a:p>
            <a:pPr algn="l">
              <a:buFont typeface="Arial" panose="020B0604020202090204" pitchFamily="34" charset="0"/>
            </a:pPr>
            <a:r>
              <a:rPr kumimoji="1" lang="en-US" altLang="zh-CN" sz="2400" dirty="0">
                <a:solidFill>
                  <a:schemeClr val="bg1"/>
                </a:solidFill>
                <a:sym typeface="+mn-ea"/>
              </a:rPr>
              <a:t>		if err != nil {</a:t>
            </a:r>
            <a:endParaRPr kumimoji="1" lang="en-US" altLang="zh-CN" sz="2400" dirty="0">
              <a:solidFill>
                <a:schemeClr val="bg1"/>
              </a:solidFill>
              <a:sym typeface="+mn-ea"/>
            </a:endParaRPr>
          </a:p>
          <a:p>
            <a:pPr algn="l">
              <a:buFont typeface="Arial" panose="020B0604020202090204" pitchFamily="34" charset="0"/>
            </a:pPr>
            <a:r>
              <a:rPr kumimoji="1" lang="en-US" altLang="zh-CN" sz="2400" dirty="0">
                <a:solidFill>
                  <a:schemeClr val="bg1"/>
                </a:solidFill>
                <a:sym typeface="+mn-ea"/>
              </a:rPr>
              <a:t>			log.Printf("accept error: %v\n", err)</a:t>
            </a:r>
            <a:endParaRPr kumimoji="1" lang="en-US" altLang="zh-CN" sz="2400" dirty="0">
              <a:solidFill>
                <a:schemeClr val="bg1"/>
              </a:solidFill>
              <a:sym typeface="+mn-ea"/>
            </a:endParaRPr>
          </a:p>
          <a:p>
            <a:pPr algn="l">
              <a:buFont typeface="Arial" panose="020B0604020202090204" pitchFamily="34" charset="0"/>
            </a:pPr>
            <a:r>
              <a:rPr kumimoji="1" lang="en-US" altLang="zh-CN" sz="2400" dirty="0">
                <a:solidFill>
                  <a:schemeClr val="bg1"/>
                </a:solidFill>
                <a:sym typeface="+mn-ea"/>
              </a:rPr>
              <a:t>			continue</a:t>
            </a:r>
            <a:endParaRPr kumimoji="1" lang="en-US" altLang="zh-CN" sz="2400" dirty="0">
              <a:solidFill>
                <a:schemeClr val="bg1"/>
              </a:solidFill>
              <a:sym typeface="+mn-ea"/>
            </a:endParaRPr>
          </a:p>
          <a:p>
            <a:pPr algn="l">
              <a:buFont typeface="Arial" panose="020B0604020202090204" pitchFamily="34" charset="0"/>
            </a:pPr>
            <a:r>
              <a:rPr kumimoji="1" lang="en-US" altLang="zh-CN" sz="2400" dirty="0">
                <a:solidFill>
                  <a:schemeClr val="bg1"/>
                </a:solidFill>
                <a:sym typeface="+mn-ea"/>
              </a:rPr>
              <a:t>		}</a:t>
            </a:r>
            <a:endParaRPr kumimoji="1" lang="en-US" altLang="zh-CN" sz="2400" dirty="0">
              <a:solidFill>
                <a:schemeClr val="bg1"/>
              </a:solidFill>
              <a:sym typeface="+mn-ea"/>
            </a:endParaRPr>
          </a:p>
          <a:p>
            <a:pPr algn="l">
              <a:buFont typeface="Arial" panose="020B0604020202090204" pitchFamily="34" charset="0"/>
            </a:pPr>
            <a:r>
              <a:rPr kumimoji="1" lang="en-US" altLang="zh-CN" sz="2400" dirty="0">
                <a:solidFill>
                  <a:schemeClr val="bg1"/>
                </a:solidFill>
                <a:sym typeface="+mn-ea"/>
              </a:rPr>
              <a:t>		// 开始goroutine监听连接</a:t>
            </a:r>
            <a:endParaRPr kumimoji="1" lang="en-US" altLang="zh-CN" sz="2400" dirty="0">
              <a:solidFill>
                <a:schemeClr val="bg1"/>
              </a:solidFill>
              <a:sym typeface="+mn-ea"/>
            </a:endParaRPr>
          </a:p>
          <a:p>
            <a:pPr algn="l">
              <a:buFont typeface="Arial" panose="020B0604020202090204" pitchFamily="34" charset="0"/>
            </a:pPr>
            <a:r>
              <a:rPr kumimoji="1" lang="en-US" altLang="zh-CN" sz="2400" dirty="0">
                <a:solidFill>
                  <a:schemeClr val="bg1"/>
                </a:solidFill>
                <a:sym typeface="+mn-ea"/>
              </a:rPr>
              <a:t>		go handleConn(conn)</a:t>
            </a:r>
            <a:endParaRPr kumimoji="1" lang="en-US" altLang="zh-CN" sz="2400" dirty="0">
              <a:solidFill>
                <a:schemeClr val="bg1"/>
              </a:solidFill>
              <a:sym typeface="+mn-ea"/>
            </a:endParaRPr>
          </a:p>
          <a:p>
            <a:pPr algn="l">
              <a:buFont typeface="Arial" panose="020B0604020202090204" pitchFamily="34" charset="0"/>
            </a:pPr>
            <a:r>
              <a:rPr kumimoji="1" lang="en-US" altLang="zh-CN" sz="2400" dirty="0">
                <a:solidFill>
                  <a:schemeClr val="bg1"/>
                </a:solidFill>
                <a:sym typeface="+mn-ea"/>
              </a:rPr>
              <a:t>	}</a:t>
            </a:r>
            <a:endParaRPr kumimoji="1" lang="en-US" altLang="zh-CN" sz="2400" dirty="0">
              <a:solidFill>
                <a:schemeClr val="bg1"/>
              </a:solidFill>
              <a:sym typeface="+mn-ea"/>
            </a:endParaRPr>
          </a:p>
          <a:p>
            <a:pPr algn="l">
              <a:buFont typeface="Arial" panose="020B0604020202090204" pitchFamily="34" charset="0"/>
            </a:pPr>
            <a:r>
              <a:rPr kumimoji="1" lang="en-US" altLang="zh-CN" sz="2400" dirty="0">
                <a:solidFill>
                  <a:schemeClr val="bg1"/>
                </a:solidFill>
                <a:sym typeface="+mn-ea"/>
              </a:rPr>
              <a:t>}</a:t>
            </a:r>
            <a:endParaRPr kumimoji="1" lang="en-US" altLang="zh-CN" sz="2400" dirty="0">
              <a:solidFill>
                <a:schemeClr val="bg1"/>
              </a:solidFill>
              <a:sym typeface="+mn-ea"/>
            </a:endParaRPr>
          </a:p>
        </p:txBody>
      </p:sp>
      <p:sp>
        <p:nvSpPr>
          <p:cNvPr id="2" name="文本占位符 4"/>
          <p:cNvSpPr>
            <a:spLocks noGrp="1"/>
          </p:cNvSpPr>
          <p:nvPr/>
        </p:nvSpPr>
        <p:spPr>
          <a:xfrm>
            <a:off x="12884785" y="2731770"/>
            <a:ext cx="9694545" cy="10365105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t" anchorCtr="0">
            <a:noAutofit/>
          </a:bodyPr>
          <a:lstStyle>
            <a:lvl1pPr marL="0" marR="0" indent="0" algn="l" defTabSz="825500" latinLnBrk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Tx/>
              <a:buSzPct val="125000"/>
              <a:buFontTx/>
              <a:buNone/>
              <a:defRPr sz="4000" b="0" i="0" u="none" strike="noStrike" cap="none" spc="0" baseline="0">
                <a:solidFill>
                  <a:srgbClr val="FFFFFF"/>
                </a:solidFill>
                <a:uFillTx/>
                <a:latin typeface="Helvetica" pitchFamily="2" charset="0"/>
                <a:ea typeface="Alibaba PuHuiTi"/>
                <a:cs typeface="Alibaba PuHuiTi"/>
                <a:sym typeface="Alibaba PuHuiTi"/>
              </a:defRPr>
            </a:lvl1pPr>
            <a:lvl2pPr marL="1270000" marR="0" indent="-635000" algn="l" defTabSz="825500" latinLnBrk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Tx/>
              <a:buSzPct val="125000"/>
              <a:buFont typeface="Arial" panose="020B0604020202090204" pitchFamily="34" charset="0"/>
              <a:buChar char="•"/>
              <a:defRPr sz="3600" b="0" i="0" u="none" strike="noStrike" cap="none" spc="0" baseline="0">
                <a:solidFill>
                  <a:srgbClr val="FFFFFF"/>
                </a:solidFill>
                <a:uFillTx/>
                <a:latin typeface="Helvetica" pitchFamily="2" charset="0"/>
                <a:ea typeface="Alibaba PuHuiTi"/>
                <a:cs typeface="Alibaba PuHuiTi"/>
                <a:sym typeface="Alibaba PuHuiTi"/>
              </a:defRPr>
            </a:lvl2pPr>
            <a:lvl3pPr marL="1905000" marR="0" indent="-635000" algn="l" defTabSz="825500" latinLnBrk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Tx/>
              <a:buSzPct val="80000"/>
              <a:buFont typeface="Wingdings" panose="05000000000000000000" pitchFamily="2" charset="2"/>
              <a:buChar char="Ø"/>
              <a:defRPr sz="3600" b="0" i="0" u="none" strike="noStrike" cap="none" spc="0" baseline="0">
                <a:solidFill>
                  <a:srgbClr val="FFFFFF"/>
                </a:solidFill>
                <a:uFillTx/>
                <a:latin typeface="Helvetica" pitchFamily="2" charset="0"/>
                <a:ea typeface="Alibaba PuHuiTi"/>
                <a:cs typeface="Alibaba PuHuiTi"/>
                <a:sym typeface="Alibaba PuHuiTi"/>
              </a:defRPr>
            </a:lvl3pPr>
            <a:lvl4pPr marL="2540000" marR="0" indent="-635000" algn="l" defTabSz="825500" latinLnBrk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Tx/>
              <a:buSzPct val="80000"/>
              <a:buFont typeface="Wingdings" panose="05000000000000000000" pitchFamily="2" charset="2"/>
              <a:buChar char="Ø"/>
              <a:defRPr sz="3600" b="0" i="0" u="none" strike="noStrike" cap="none" spc="0" baseline="0">
                <a:solidFill>
                  <a:srgbClr val="FFFFFF"/>
                </a:solidFill>
                <a:uFillTx/>
                <a:latin typeface="Helvetica" pitchFamily="2" charset="0"/>
                <a:ea typeface="Alibaba PuHuiTi"/>
                <a:cs typeface="Alibaba PuHuiTi"/>
                <a:sym typeface="Alibaba PuHuiTi"/>
              </a:defRPr>
            </a:lvl4pPr>
            <a:lvl5pPr marL="3175000" marR="0" indent="-635000" algn="l" defTabSz="825500" latinLnBrk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Tx/>
              <a:buSzPct val="80000"/>
              <a:buFont typeface="Wingdings" panose="05000000000000000000" pitchFamily="2" charset="2"/>
              <a:buChar char="Ø"/>
              <a:defRPr sz="3600" b="0" i="0" u="none" strike="noStrike" cap="none" spc="0" baseline="0">
                <a:solidFill>
                  <a:srgbClr val="FFFFFF"/>
                </a:solidFill>
                <a:uFillTx/>
                <a:latin typeface="Helvetica" pitchFamily="2" charset="0"/>
                <a:ea typeface="Alibaba PuHuiTi"/>
                <a:cs typeface="Alibaba PuHuiTi"/>
                <a:sym typeface="Alibaba PuHuiTi"/>
              </a:defRPr>
            </a:lvl5pPr>
            <a:lvl6pPr marL="3677920" marR="0" indent="-50292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defRPr sz="3800" b="0" i="0" u="none" strike="noStrike" cap="none" spc="0" baseline="0">
                <a:solidFill>
                  <a:srgbClr val="000000"/>
                </a:solidFill>
                <a:uFillTx/>
                <a:latin typeface="Alibaba PuHuiTi"/>
                <a:ea typeface="Alibaba PuHuiTi"/>
                <a:cs typeface="Alibaba PuHuiTi"/>
                <a:sym typeface="Alibaba PuHuiTi"/>
              </a:defRPr>
            </a:lvl6pPr>
            <a:lvl7pPr marL="4312920" marR="0" indent="-50292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defRPr sz="3800" b="0" i="0" u="none" strike="noStrike" cap="none" spc="0" baseline="0">
                <a:solidFill>
                  <a:srgbClr val="000000"/>
                </a:solidFill>
                <a:uFillTx/>
                <a:latin typeface="Alibaba PuHuiTi"/>
                <a:ea typeface="Alibaba PuHuiTi"/>
                <a:cs typeface="Alibaba PuHuiTi"/>
                <a:sym typeface="Alibaba PuHuiTi"/>
              </a:defRPr>
            </a:lvl7pPr>
            <a:lvl8pPr marL="4947920" marR="0" indent="-50292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defRPr sz="3800" b="0" i="0" u="none" strike="noStrike" cap="none" spc="0" baseline="0">
                <a:solidFill>
                  <a:srgbClr val="000000"/>
                </a:solidFill>
                <a:uFillTx/>
                <a:latin typeface="Alibaba PuHuiTi"/>
                <a:ea typeface="Alibaba PuHuiTi"/>
                <a:cs typeface="Alibaba PuHuiTi"/>
                <a:sym typeface="Alibaba PuHuiTi"/>
              </a:defRPr>
            </a:lvl8pPr>
            <a:lvl9pPr marL="5582920" marR="0" indent="-50292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defRPr sz="3800" b="0" i="0" u="none" strike="noStrike" cap="none" spc="0" baseline="0">
                <a:solidFill>
                  <a:srgbClr val="000000"/>
                </a:solidFill>
                <a:uFillTx/>
                <a:latin typeface="Alibaba PuHuiTi"/>
                <a:ea typeface="Alibaba PuHuiTi"/>
                <a:cs typeface="Alibaba PuHuiTi"/>
                <a:sym typeface="Alibaba PuHuiTi"/>
              </a:defRPr>
            </a:lvl9pPr>
          </a:lstStyle>
          <a:p>
            <a:pPr algn="l">
              <a:buFont typeface="Arial" panose="020B0604020202090204" pitchFamily="34" charset="0"/>
            </a:pPr>
            <a:r>
              <a:rPr kumimoji="1" lang="en-US" altLang="zh-CN" sz="2400" dirty="0">
                <a:solidFill>
                  <a:schemeClr val="bg1"/>
                </a:solidFill>
                <a:sym typeface="+mn-ea"/>
              </a:rPr>
              <a:t>func handleConn(conn net.Conn) {</a:t>
            </a:r>
            <a:endParaRPr kumimoji="1" lang="en-US" altLang="zh-CN" sz="2400" dirty="0">
              <a:solidFill>
                <a:schemeClr val="bg1"/>
              </a:solidFill>
              <a:sym typeface="+mn-ea"/>
            </a:endParaRPr>
          </a:p>
          <a:p>
            <a:pPr algn="l">
              <a:buFont typeface="Arial" panose="020B0604020202090204" pitchFamily="34" charset="0"/>
            </a:pPr>
            <a:r>
              <a:rPr kumimoji="1" lang="en-US" altLang="zh-CN" sz="2400" dirty="0">
                <a:solidFill>
                  <a:schemeClr val="bg1"/>
                </a:solidFill>
                <a:sym typeface="+mn-ea"/>
              </a:rPr>
              <a:t>	defer conn.Close()</a:t>
            </a:r>
            <a:endParaRPr kumimoji="1" lang="en-US" altLang="zh-CN" sz="2400" dirty="0">
              <a:solidFill>
                <a:schemeClr val="bg1"/>
              </a:solidFill>
              <a:sym typeface="+mn-ea"/>
            </a:endParaRPr>
          </a:p>
          <a:p>
            <a:pPr algn="l">
              <a:buFont typeface="Arial" panose="020B0604020202090204" pitchFamily="34" charset="0"/>
            </a:pPr>
            <a:r>
              <a:rPr kumimoji="1" lang="en-US" altLang="zh-CN" sz="2400" dirty="0">
                <a:solidFill>
                  <a:schemeClr val="bg1"/>
                </a:solidFill>
                <a:sym typeface="+mn-ea"/>
              </a:rPr>
              <a:t>	// 读写缓冲区</a:t>
            </a:r>
            <a:endParaRPr kumimoji="1" lang="en-US" altLang="zh-CN" sz="2400" dirty="0">
              <a:solidFill>
                <a:schemeClr val="bg1"/>
              </a:solidFill>
              <a:sym typeface="+mn-ea"/>
            </a:endParaRPr>
          </a:p>
          <a:p>
            <a:pPr algn="l">
              <a:buFont typeface="Arial" panose="020B0604020202090204" pitchFamily="34" charset="0"/>
            </a:pPr>
            <a:r>
              <a:rPr kumimoji="1" lang="en-US" altLang="zh-CN" sz="2400" dirty="0">
                <a:solidFill>
                  <a:schemeClr val="bg1"/>
                </a:solidFill>
                <a:sym typeface="+mn-ea"/>
              </a:rPr>
              <a:t>	rd := bufio.NewReader(conn)</a:t>
            </a:r>
            <a:endParaRPr kumimoji="1" lang="en-US" altLang="zh-CN" sz="2400" dirty="0">
              <a:solidFill>
                <a:schemeClr val="bg1"/>
              </a:solidFill>
              <a:sym typeface="+mn-ea"/>
            </a:endParaRPr>
          </a:p>
          <a:p>
            <a:pPr algn="l">
              <a:buFont typeface="Arial" panose="020B0604020202090204" pitchFamily="34" charset="0"/>
            </a:pPr>
            <a:r>
              <a:rPr kumimoji="1" lang="en-US" altLang="zh-CN" sz="2400" dirty="0">
                <a:solidFill>
                  <a:schemeClr val="bg1"/>
                </a:solidFill>
                <a:sym typeface="+mn-ea"/>
              </a:rPr>
              <a:t>	wr := bufio.NewWriter(conn)</a:t>
            </a:r>
            <a:endParaRPr kumimoji="1" lang="en-US" altLang="zh-CN" sz="2400" dirty="0">
              <a:solidFill>
                <a:schemeClr val="bg1"/>
              </a:solidFill>
              <a:sym typeface="+mn-ea"/>
            </a:endParaRPr>
          </a:p>
          <a:p>
            <a:pPr algn="l">
              <a:buFont typeface="Arial" panose="020B0604020202090204" pitchFamily="34" charset="0"/>
            </a:pPr>
            <a:r>
              <a:rPr kumimoji="1" lang="en-US" altLang="zh-CN" sz="2400" dirty="0">
                <a:solidFill>
                  <a:schemeClr val="bg1"/>
                </a:solidFill>
                <a:sym typeface="+mn-ea"/>
              </a:rPr>
              <a:t>	for {</a:t>
            </a:r>
            <a:endParaRPr kumimoji="1" lang="en-US" altLang="zh-CN" sz="2400" dirty="0">
              <a:solidFill>
                <a:schemeClr val="bg1"/>
              </a:solidFill>
              <a:sym typeface="+mn-ea"/>
            </a:endParaRPr>
          </a:p>
          <a:p>
            <a:pPr algn="l">
              <a:buFont typeface="Arial" panose="020B0604020202090204" pitchFamily="34" charset="0"/>
            </a:pPr>
            <a:r>
              <a:rPr kumimoji="1" lang="en-US" altLang="zh-CN" sz="2400" dirty="0">
                <a:solidFill>
                  <a:schemeClr val="bg1"/>
                </a:solidFill>
                <a:sym typeface="+mn-ea"/>
              </a:rPr>
              <a:t>		line, _, err := rd.ReadLine()</a:t>
            </a:r>
            <a:endParaRPr kumimoji="1" lang="en-US" altLang="zh-CN" sz="2400" dirty="0">
              <a:solidFill>
                <a:schemeClr val="bg1"/>
              </a:solidFill>
              <a:sym typeface="+mn-ea"/>
            </a:endParaRPr>
          </a:p>
          <a:p>
            <a:pPr algn="l">
              <a:buFont typeface="Arial" panose="020B0604020202090204" pitchFamily="34" charset="0"/>
            </a:pPr>
            <a:r>
              <a:rPr kumimoji="1" lang="en-US" altLang="zh-CN" sz="2400" dirty="0">
                <a:solidFill>
                  <a:schemeClr val="bg1"/>
                </a:solidFill>
                <a:sym typeface="+mn-ea"/>
              </a:rPr>
              <a:t>		if err != nil {</a:t>
            </a:r>
            <a:endParaRPr kumimoji="1" lang="en-US" altLang="zh-CN" sz="2400" dirty="0">
              <a:solidFill>
                <a:schemeClr val="bg1"/>
              </a:solidFill>
              <a:sym typeface="+mn-ea"/>
            </a:endParaRPr>
          </a:p>
          <a:p>
            <a:pPr algn="l">
              <a:buFont typeface="Arial" panose="020B0604020202090204" pitchFamily="34" charset="0"/>
            </a:pPr>
            <a:r>
              <a:rPr kumimoji="1" lang="en-US" altLang="zh-CN" sz="2400" dirty="0">
                <a:solidFill>
                  <a:schemeClr val="bg1"/>
                </a:solidFill>
                <a:sym typeface="+mn-ea"/>
              </a:rPr>
              <a:t>			log.Printf("read error: %v\n", err)</a:t>
            </a:r>
            <a:endParaRPr kumimoji="1" lang="en-US" altLang="zh-CN" sz="2400" dirty="0">
              <a:solidFill>
                <a:schemeClr val="bg1"/>
              </a:solidFill>
              <a:sym typeface="+mn-ea"/>
            </a:endParaRPr>
          </a:p>
          <a:p>
            <a:pPr algn="l">
              <a:buFont typeface="Arial" panose="020B0604020202090204" pitchFamily="34" charset="0"/>
            </a:pPr>
            <a:r>
              <a:rPr kumimoji="1" lang="en-US" altLang="zh-CN" sz="2400" dirty="0">
                <a:solidFill>
                  <a:schemeClr val="bg1"/>
                </a:solidFill>
                <a:sym typeface="+mn-ea"/>
              </a:rPr>
              <a:t>			return</a:t>
            </a:r>
            <a:endParaRPr kumimoji="1" lang="en-US" altLang="zh-CN" sz="2400" dirty="0">
              <a:solidFill>
                <a:schemeClr val="bg1"/>
              </a:solidFill>
              <a:sym typeface="+mn-ea"/>
            </a:endParaRPr>
          </a:p>
          <a:p>
            <a:pPr algn="l">
              <a:buFont typeface="Arial" panose="020B0604020202090204" pitchFamily="34" charset="0"/>
            </a:pPr>
            <a:r>
              <a:rPr kumimoji="1" lang="en-US" altLang="zh-CN" sz="2400" dirty="0">
                <a:solidFill>
                  <a:schemeClr val="bg1"/>
                </a:solidFill>
                <a:sym typeface="+mn-ea"/>
              </a:rPr>
              <a:t>		}</a:t>
            </a:r>
            <a:endParaRPr kumimoji="1" lang="en-US" altLang="zh-CN" sz="2400" dirty="0">
              <a:solidFill>
                <a:schemeClr val="bg1"/>
              </a:solidFill>
              <a:sym typeface="+mn-ea"/>
            </a:endParaRPr>
          </a:p>
          <a:p>
            <a:pPr algn="l">
              <a:buFont typeface="Arial" panose="020B0604020202090204" pitchFamily="34" charset="0"/>
            </a:pPr>
            <a:r>
              <a:rPr kumimoji="1" lang="en-US" altLang="zh-CN" sz="2400" dirty="0">
                <a:solidFill>
                  <a:schemeClr val="bg1"/>
                </a:solidFill>
                <a:sym typeface="+mn-ea"/>
              </a:rPr>
              <a:t>		wr.WriteString("hello ")</a:t>
            </a:r>
            <a:endParaRPr kumimoji="1" lang="en-US" altLang="zh-CN" sz="2400" dirty="0">
              <a:solidFill>
                <a:schemeClr val="bg1"/>
              </a:solidFill>
              <a:sym typeface="+mn-ea"/>
            </a:endParaRPr>
          </a:p>
          <a:p>
            <a:pPr algn="l">
              <a:buFont typeface="Arial" panose="020B0604020202090204" pitchFamily="34" charset="0"/>
            </a:pPr>
            <a:r>
              <a:rPr kumimoji="1" lang="en-US" altLang="zh-CN" sz="2400" dirty="0">
                <a:solidFill>
                  <a:schemeClr val="bg1"/>
                </a:solidFill>
                <a:sym typeface="+mn-ea"/>
              </a:rPr>
              <a:t>		wr.Write(line)</a:t>
            </a:r>
            <a:endParaRPr kumimoji="1" lang="en-US" altLang="zh-CN" sz="2400" dirty="0">
              <a:solidFill>
                <a:schemeClr val="bg1"/>
              </a:solidFill>
              <a:sym typeface="+mn-ea"/>
            </a:endParaRPr>
          </a:p>
          <a:p>
            <a:pPr algn="l">
              <a:buFont typeface="Arial" panose="020B0604020202090204" pitchFamily="34" charset="0"/>
            </a:pPr>
            <a:r>
              <a:rPr kumimoji="1" lang="en-US" altLang="zh-CN" sz="2400" dirty="0">
                <a:solidFill>
                  <a:schemeClr val="bg1"/>
                </a:solidFill>
                <a:sym typeface="+mn-ea"/>
              </a:rPr>
              <a:t>		wr.Flush() // 一次性syscall</a:t>
            </a:r>
            <a:endParaRPr kumimoji="1" lang="en-US" altLang="zh-CN" sz="2400" dirty="0">
              <a:solidFill>
                <a:schemeClr val="bg1"/>
              </a:solidFill>
              <a:sym typeface="+mn-ea"/>
            </a:endParaRPr>
          </a:p>
          <a:p>
            <a:pPr algn="l">
              <a:buFont typeface="Arial" panose="020B0604020202090204" pitchFamily="34" charset="0"/>
            </a:pPr>
            <a:r>
              <a:rPr kumimoji="1" lang="en-US" altLang="zh-CN" sz="2400" dirty="0">
                <a:solidFill>
                  <a:schemeClr val="bg1"/>
                </a:solidFill>
                <a:sym typeface="+mn-ea"/>
              </a:rPr>
              <a:t>	}</a:t>
            </a:r>
            <a:endParaRPr kumimoji="1" lang="en-US" altLang="zh-CN" sz="2400" dirty="0">
              <a:solidFill>
                <a:schemeClr val="bg1"/>
              </a:solidFill>
              <a:sym typeface="+mn-ea"/>
            </a:endParaRPr>
          </a:p>
          <a:p>
            <a:pPr algn="l">
              <a:buFont typeface="Arial" panose="020B0604020202090204" pitchFamily="34" charset="0"/>
            </a:pPr>
            <a:r>
              <a:rPr kumimoji="1" lang="en-US" altLang="zh-CN" sz="2400" dirty="0">
                <a:solidFill>
                  <a:schemeClr val="bg1"/>
                </a:solidFill>
                <a:sym typeface="+mn-ea"/>
              </a:rPr>
              <a:t>}</a:t>
            </a:r>
            <a:endParaRPr kumimoji="1" lang="en-US" altLang="zh-CN" sz="2400" dirty="0">
              <a:solidFill>
                <a:schemeClr val="bg1"/>
              </a:solidFill>
              <a:sym typeface="+mn-ea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94760" y="11172825"/>
            <a:ext cx="7828280" cy="228409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/>
              <a:t>Go </a:t>
            </a:r>
            <a:r>
              <a:rPr kumimoji="1" lang="zh-CN" altLang="en-US"/>
              <a:t>网络编程 </a:t>
            </a:r>
            <a:r>
              <a:rPr kumimoji="1" lang="en-US" altLang="zh-CN"/>
              <a:t>- UDP简单例子</a:t>
            </a:r>
            <a:endParaRPr kumimoji="1" lang="en-US" altLang="zh-CN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>
          <a:xfrm>
            <a:off x="2462530" y="2731770"/>
            <a:ext cx="9694545" cy="10365105"/>
          </a:xfrm>
        </p:spPr>
        <p:txBody>
          <a:bodyPr anchor="t" anchorCtr="0">
            <a:noAutofit/>
          </a:bodyPr>
          <a:p>
            <a:pPr algn="l">
              <a:buFont typeface="Arial" panose="020B0604020202090204" pitchFamily="34" charset="0"/>
            </a:pPr>
            <a:r>
              <a:rPr kumimoji="1" lang="en-US" altLang="zh-CN" sz="2400" dirty="0">
                <a:solidFill>
                  <a:schemeClr val="bg1"/>
                </a:solidFill>
                <a:sym typeface="+mn-ea"/>
              </a:rPr>
              <a:t>func main() {</a:t>
            </a:r>
            <a:endParaRPr kumimoji="1" lang="en-US" altLang="zh-CN" sz="2400" dirty="0">
              <a:solidFill>
                <a:schemeClr val="bg1"/>
              </a:solidFill>
              <a:sym typeface="+mn-ea"/>
            </a:endParaRPr>
          </a:p>
          <a:p>
            <a:pPr algn="l">
              <a:buFont typeface="Arial" panose="020B0604020202090204" pitchFamily="34" charset="0"/>
            </a:pPr>
            <a:r>
              <a:rPr kumimoji="1" lang="en-US" altLang="zh-CN" sz="2400" dirty="0">
                <a:solidFill>
                  <a:schemeClr val="bg1"/>
                </a:solidFill>
                <a:sym typeface="+mn-ea"/>
              </a:rPr>
              <a:t>	listen, err := net.ListenUDP("udp", &amp;net.UDPAddr{Port: 20000})</a:t>
            </a:r>
            <a:endParaRPr kumimoji="1" lang="en-US" altLang="zh-CN" sz="2400" dirty="0">
              <a:solidFill>
                <a:schemeClr val="bg1"/>
              </a:solidFill>
              <a:sym typeface="+mn-ea"/>
            </a:endParaRPr>
          </a:p>
          <a:p>
            <a:pPr algn="l">
              <a:buFont typeface="Arial" panose="020B0604020202090204" pitchFamily="34" charset="0"/>
            </a:pPr>
            <a:r>
              <a:rPr kumimoji="1" lang="en-US" altLang="zh-CN" sz="2400" dirty="0">
                <a:solidFill>
                  <a:schemeClr val="bg1"/>
                </a:solidFill>
                <a:sym typeface="+mn-ea"/>
              </a:rPr>
              <a:t>	if err != nil {</a:t>
            </a:r>
            <a:endParaRPr kumimoji="1" lang="en-US" altLang="zh-CN" sz="2400" dirty="0">
              <a:solidFill>
                <a:schemeClr val="bg1"/>
              </a:solidFill>
              <a:sym typeface="+mn-ea"/>
            </a:endParaRPr>
          </a:p>
          <a:p>
            <a:pPr algn="l">
              <a:buFont typeface="Arial" panose="020B0604020202090204" pitchFamily="34" charset="0"/>
            </a:pPr>
            <a:r>
              <a:rPr kumimoji="1" lang="en-US" altLang="zh-CN" sz="2400" dirty="0">
                <a:solidFill>
                  <a:schemeClr val="bg1"/>
                </a:solidFill>
                <a:sym typeface="+mn-ea"/>
              </a:rPr>
              <a:t>		log.Fatalf("listen error: %v\n", err)</a:t>
            </a:r>
            <a:endParaRPr kumimoji="1" lang="en-US" altLang="zh-CN" sz="2400" dirty="0">
              <a:solidFill>
                <a:schemeClr val="bg1"/>
              </a:solidFill>
              <a:sym typeface="+mn-ea"/>
            </a:endParaRPr>
          </a:p>
          <a:p>
            <a:pPr algn="l">
              <a:buFont typeface="Arial" panose="020B0604020202090204" pitchFamily="34" charset="0"/>
            </a:pPr>
            <a:r>
              <a:rPr kumimoji="1" lang="en-US" altLang="zh-CN" sz="2400" dirty="0">
                <a:solidFill>
                  <a:schemeClr val="bg1"/>
                </a:solidFill>
                <a:sym typeface="+mn-ea"/>
              </a:rPr>
              <a:t>	}</a:t>
            </a:r>
            <a:endParaRPr kumimoji="1" lang="en-US" altLang="zh-CN" sz="2400" dirty="0">
              <a:solidFill>
                <a:schemeClr val="bg1"/>
              </a:solidFill>
              <a:sym typeface="+mn-ea"/>
            </a:endParaRPr>
          </a:p>
          <a:p>
            <a:pPr algn="l">
              <a:buFont typeface="Arial" panose="020B0604020202090204" pitchFamily="34" charset="0"/>
            </a:pPr>
            <a:r>
              <a:rPr kumimoji="1" lang="en-US" altLang="zh-CN" sz="2400" dirty="0">
                <a:solidFill>
                  <a:schemeClr val="bg1"/>
                </a:solidFill>
                <a:sym typeface="+mn-ea"/>
              </a:rPr>
              <a:t>	defer listen.Close()</a:t>
            </a:r>
            <a:endParaRPr kumimoji="1" lang="en-US" altLang="zh-CN" sz="2400" dirty="0">
              <a:solidFill>
                <a:schemeClr val="bg1"/>
              </a:solidFill>
              <a:sym typeface="+mn-ea"/>
            </a:endParaRPr>
          </a:p>
          <a:p>
            <a:pPr algn="l">
              <a:buFont typeface="Arial" panose="020B0604020202090204" pitchFamily="34" charset="0"/>
            </a:pPr>
            <a:r>
              <a:rPr kumimoji="1" lang="en-US" altLang="zh-CN" sz="2400" dirty="0">
                <a:solidFill>
                  <a:schemeClr val="bg1"/>
                </a:solidFill>
                <a:sym typeface="+mn-ea"/>
              </a:rPr>
              <a:t>	for {</a:t>
            </a:r>
            <a:endParaRPr kumimoji="1" lang="en-US" altLang="zh-CN" sz="2400" dirty="0">
              <a:solidFill>
                <a:schemeClr val="bg1"/>
              </a:solidFill>
              <a:sym typeface="+mn-ea"/>
            </a:endParaRPr>
          </a:p>
          <a:p>
            <a:pPr algn="l">
              <a:buFont typeface="Arial" panose="020B0604020202090204" pitchFamily="34" charset="0"/>
            </a:pPr>
            <a:r>
              <a:rPr kumimoji="1" lang="en-US" altLang="zh-CN" sz="2400" dirty="0">
                <a:solidFill>
                  <a:schemeClr val="bg1"/>
                </a:solidFill>
                <a:sym typeface="+mn-ea"/>
              </a:rPr>
              <a:t>		var buf [1024]byte</a:t>
            </a:r>
            <a:endParaRPr kumimoji="1" lang="en-US" altLang="zh-CN" sz="2400" dirty="0">
              <a:solidFill>
                <a:schemeClr val="bg1"/>
              </a:solidFill>
              <a:sym typeface="+mn-ea"/>
            </a:endParaRPr>
          </a:p>
          <a:p>
            <a:pPr algn="l">
              <a:buFont typeface="Arial" panose="020B0604020202090204" pitchFamily="34" charset="0"/>
            </a:pPr>
            <a:r>
              <a:rPr kumimoji="1" lang="en-US" altLang="zh-CN" sz="2400" dirty="0">
                <a:solidFill>
                  <a:schemeClr val="bg1"/>
                </a:solidFill>
                <a:sym typeface="+mn-ea"/>
              </a:rPr>
              <a:t>		n, addr, err := listen.ReadFromUDP(buf[:])</a:t>
            </a:r>
            <a:endParaRPr kumimoji="1" lang="en-US" altLang="zh-CN" sz="2400" dirty="0">
              <a:solidFill>
                <a:schemeClr val="bg1"/>
              </a:solidFill>
              <a:sym typeface="+mn-ea"/>
            </a:endParaRPr>
          </a:p>
          <a:p>
            <a:pPr algn="l">
              <a:buFont typeface="Arial" panose="020B0604020202090204" pitchFamily="34" charset="0"/>
            </a:pPr>
            <a:r>
              <a:rPr kumimoji="1" lang="en-US" altLang="zh-CN" sz="2400" dirty="0">
                <a:solidFill>
                  <a:schemeClr val="bg1"/>
                </a:solidFill>
                <a:sym typeface="+mn-ea"/>
              </a:rPr>
              <a:t>		if err != nil {</a:t>
            </a:r>
            <a:endParaRPr kumimoji="1" lang="en-US" altLang="zh-CN" sz="2400" dirty="0">
              <a:solidFill>
                <a:schemeClr val="bg1"/>
              </a:solidFill>
              <a:sym typeface="+mn-ea"/>
            </a:endParaRPr>
          </a:p>
          <a:p>
            <a:pPr algn="l">
              <a:buFont typeface="Arial" panose="020B0604020202090204" pitchFamily="34" charset="0"/>
            </a:pPr>
            <a:r>
              <a:rPr kumimoji="1" lang="en-US" altLang="zh-CN" sz="2400" dirty="0">
                <a:solidFill>
                  <a:schemeClr val="bg1"/>
                </a:solidFill>
                <a:sym typeface="+mn-ea"/>
              </a:rPr>
              <a:t>			log.Printf("read udp error: %v\n", err)</a:t>
            </a:r>
            <a:endParaRPr kumimoji="1" lang="en-US" altLang="zh-CN" sz="2400" dirty="0">
              <a:solidFill>
                <a:schemeClr val="bg1"/>
              </a:solidFill>
              <a:sym typeface="+mn-ea"/>
            </a:endParaRPr>
          </a:p>
          <a:p>
            <a:pPr algn="l">
              <a:buFont typeface="Arial" panose="020B0604020202090204" pitchFamily="34" charset="0"/>
            </a:pPr>
            <a:r>
              <a:rPr kumimoji="1" lang="en-US" altLang="zh-CN" sz="2400" dirty="0">
                <a:solidFill>
                  <a:schemeClr val="bg1"/>
                </a:solidFill>
                <a:sym typeface="+mn-ea"/>
              </a:rPr>
              <a:t>			continue</a:t>
            </a:r>
            <a:endParaRPr kumimoji="1" lang="en-US" altLang="zh-CN" sz="2400" dirty="0">
              <a:solidFill>
                <a:schemeClr val="bg1"/>
              </a:solidFill>
              <a:sym typeface="+mn-ea"/>
            </a:endParaRPr>
          </a:p>
          <a:p>
            <a:pPr algn="l">
              <a:buFont typeface="Arial" panose="020B0604020202090204" pitchFamily="34" charset="0"/>
            </a:pPr>
            <a:r>
              <a:rPr kumimoji="1" lang="en-US" altLang="zh-CN" sz="2400" dirty="0">
                <a:solidFill>
                  <a:schemeClr val="bg1"/>
                </a:solidFill>
                <a:sym typeface="+mn-ea"/>
              </a:rPr>
              <a:t>		}</a:t>
            </a:r>
            <a:endParaRPr kumimoji="1" lang="en-US" altLang="zh-CN" sz="2400" dirty="0">
              <a:solidFill>
                <a:schemeClr val="bg1"/>
              </a:solidFill>
              <a:sym typeface="+mn-ea"/>
            </a:endParaRPr>
          </a:p>
          <a:p>
            <a:pPr algn="l">
              <a:buFont typeface="Arial" panose="020B0604020202090204" pitchFamily="34" charset="0"/>
            </a:pPr>
            <a:r>
              <a:rPr kumimoji="1" lang="en-US" altLang="zh-CN" sz="2400" dirty="0">
                <a:solidFill>
                  <a:schemeClr val="bg1"/>
                </a:solidFill>
                <a:sym typeface="+mn-ea"/>
              </a:rPr>
              <a:t>		data := append([]byte("hello "), buf[:n]...)</a:t>
            </a:r>
            <a:endParaRPr kumimoji="1" lang="en-US" altLang="zh-CN" sz="2400" dirty="0">
              <a:solidFill>
                <a:schemeClr val="bg1"/>
              </a:solidFill>
              <a:sym typeface="+mn-ea"/>
            </a:endParaRPr>
          </a:p>
          <a:p>
            <a:pPr algn="l">
              <a:buFont typeface="Arial" panose="020B0604020202090204" pitchFamily="34" charset="0"/>
            </a:pPr>
            <a:r>
              <a:rPr kumimoji="1" lang="en-US" altLang="zh-CN" sz="2400" dirty="0">
                <a:solidFill>
                  <a:schemeClr val="bg1"/>
                </a:solidFill>
                <a:sym typeface="+mn-ea"/>
              </a:rPr>
              <a:t>		listen.WriteToUDP(data, addr)</a:t>
            </a:r>
            <a:endParaRPr kumimoji="1" lang="en-US" altLang="zh-CN" sz="2400" dirty="0">
              <a:solidFill>
                <a:schemeClr val="bg1"/>
              </a:solidFill>
              <a:sym typeface="+mn-ea"/>
            </a:endParaRPr>
          </a:p>
          <a:p>
            <a:pPr algn="l">
              <a:buFont typeface="Arial" panose="020B0604020202090204" pitchFamily="34" charset="0"/>
            </a:pPr>
            <a:r>
              <a:rPr kumimoji="1" lang="en-US" altLang="zh-CN" sz="2400" dirty="0">
                <a:solidFill>
                  <a:schemeClr val="bg1"/>
                </a:solidFill>
                <a:sym typeface="+mn-ea"/>
              </a:rPr>
              <a:t>	}</a:t>
            </a:r>
            <a:endParaRPr kumimoji="1" lang="en-US" altLang="zh-CN" sz="2400" dirty="0">
              <a:solidFill>
                <a:schemeClr val="bg1"/>
              </a:solidFill>
              <a:sym typeface="+mn-ea"/>
            </a:endParaRPr>
          </a:p>
          <a:p>
            <a:pPr algn="l">
              <a:buFont typeface="Arial" panose="020B0604020202090204" pitchFamily="34" charset="0"/>
            </a:pPr>
            <a:r>
              <a:rPr kumimoji="1" lang="en-US" altLang="zh-CN" sz="2400" dirty="0">
                <a:solidFill>
                  <a:schemeClr val="bg1"/>
                </a:solidFill>
                <a:sym typeface="+mn-ea"/>
              </a:rPr>
              <a:t>}</a:t>
            </a:r>
            <a:endParaRPr kumimoji="1" lang="en-US" altLang="zh-CN" sz="2400" dirty="0">
              <a:solidFill>
                <a:schemeClr val="bg1"/>
              </a:solidFill>
              <a:sym typeface="+mn-ea"/>
            </a:endParaRPr>
          </a:p>
        </p:txBody>
      </p:sp>
      <p:sp>
        <p:nvSpPr>
          <p:cNvPr id="2" name="文本占位符 4"/>
          <p:cNvSpPr>
            <a:spLocks noGrp="1"/>
          </p:cNvSpPr>
          <p:nvPr/>
        </p:nvSpPr>
        <p:spPr>
          <a:xfrm>
            <a:off x="12884785" y="2731770"/>
            <a:ext cx="9694545" cy="10365105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t" anchorCtr="0">
            <a:noAutofit/>
          </a:bodyPr>
          <a:lstStyle>
            <a:lvl1pPr marL="0" marR="0" indent="0" algn="l" defTabSz="825500" latinLnBrk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Tx/>
              <a:buSzPct val="125000"/>
              <a:buFontTx/>
              <a:buNone/>
              <a:defRPr sz="4000" b="0" i="0" u="none" strike="noStrike" cap="none" spc="0" baseline="0">
                <a:solidFill>
                  <a:srgbClr val="FFFFFF"/>
                </a:solidFill>
                <a:uFillTx/>
                <a:latin typeface="Helvetica" pitchFamily="2" charset="0"/>
                <a:ea typeface="Alibaba PuHuiTi"/>
                <a:cs typeface="Alibaba PuHuiTi"/>
                <a:sym typeface="Alibaba PuHuiTi"/>
              </a:defRPr>
            </a:lvl1pPr>
            <a:lvl2pPr marL="1270000" marR="0" indent="-635000" algn="l" defTabSz="825500" latinLnBrk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Tx/>
              <a:buSzPct val="125000"/>
              <a:buFont typeface="Arial" panose="020B0604020202090204" pitchFamily="34" charset="0"/>
              <a:buChar char="•"/>
              <a:defRPr sz="3600" b="0" i="0" u="none" strike="noStrike" cap="none" spc="0" baseline="0">
                <a:solidFill>
                  <a:srgbClr val="FFFFFF"/>
                </a:solidFill>
                <a:uFillTx/>
                <a:latin typeface="Helvetica" pitchFamily="2" charset="0"/>
                <a:ea typeface="Alibaba PuHuiTi"/>
                <a:cs typeface="Alibaba PuHuiTi"/>
                <a:sym typeface="Alibaba PuHuiTi"/>
              </a:defRPr>
            </a:lvl2pPr>
            <a:lvl3pPr marL="1905000" marR="0" indent="-635000" algn="l" defTabSz="825500" latinLnBrk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Tx/>
              <a:buSzPct val="80000"/>
              <a:buFont typeface="Wingdings" panose="05000000000000000000" pitchFamily="2" charset="2"/>
              <a:buChar char="Ø"/>
              <a:defRPr sz="3600" b="0" i="0" u="none" strike="noStrike" cap="none" spc="0" baseline="0">
                <a:solidFill>
                  <a:srgbClr val="FFFFFF"/>
                </a:solidFill>
                <a:uFillTx/>
                <a:latin typeface="Helvetica" pitchFamily="2" charset="0"/>
                <a:ea typeface="Alibaba PuHuiTi"/>
                <a:cs typeface="Alibaba PuHuiTi"/>
                <a:sym typeface="Alibaba PuHuiTi"/>
              </a:defRPr>
            </a:lvl3pPr>
            <a:lvl4pPr marL="2540000" marR="0" indent="-635000" algn="l" defTabSz="825500" latinLnBrk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Tx/>
              <a:buSzPct val="80000"/>
              <a:buFont typeface="Wingdings" panose="05000000000000000000" pitchFamily="2" charset="2"/>
              <a:buChar char="Ø"/>
              <a:defRPr sz="3600" b="0" i="0" u="none" strike="noStrike" cap="none" spc="0" baseline="0">
                <a:solidFill>
                  <a:srgbClr val="FFFFFF"/>
                </a:solidFill>
                <a:uFillTx/>
                <a:latin typeface="Helvetica" pitchFamily="2" charset="0"/>
                <a:ea typeface="Alibaba PuHuiTi"/>
                <a:cs typeface="Alibaba PuHuiTi"/>
                <a:sym typeface="Alibaba PuHuiTi"/>
              </a:defRPr>
            </a:lvl4pPr>
            <a:lvl5pPr marL="3175000" marR="0" indent="-635000" algn="l" defTabSz="825500" latinLnBrk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Tx/>
              <a:buSzPct val="80000"/>
              <a:buFont typeface="Wingdings" panose="05000000000000000000" pitchFamily="2" charset="2"/>
              <a:buChar char="Ø"/>
              <a:defRPr sz="3600" b="0" i="0" u="none" strike="noStrike" cap="none" spc="0" baseline="0">
                <a:solidFill>
                  <a:srgbClr val="FFFFFF"/>
                </a:solidFill>
                <a:uFillTx/>
                <a:latin typeface="Helvetica" pitchFamily="2" charset="0"/>
                <a:ea typeface="Alibaba PuHuiTi"/>
                <a:cs typeface="Alibaba PuHuiTi"/>
                <a:sym typeface="Alibaba PuHuiTi"/>
              </a:defRPr>
            </a:lvl5pPr>
            <a:lvl6pPr marL="3677920" marR="0" indent="-50292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defRPr sz="3800" b="0" i="0" u="none" strike="noStrike" cap="none" spc="0" baseline="0">
                <a:solidFill>
                  <a:srgbClr val="000000"/>
                </a:solidFill>
                <a:uFillTx/>
                <a:latin typeface="Alibaba PuHuiTi"/>
                <a:ea typeface="Alibaba PuHuiTi"/>
                <a:cs typeface="Alibaba PuHuiTi"/>
                <a:sym typeface="Alibaba PuHuiTi"/>
              </a:defRPr>
            </a:lvl6pPr>
            <a:lvl7pPr marL="4312920" marR="0" indent="-50292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defRPr sz="3800" b="0" i="0" u="none" strike="noStrike" cap="none" spc="0" baseline="0">
                <a:solidFill>
                  <a:srgbClr val="000000"/>
                </a:solidFill>
                <a:uFillTx/>
                <a:latin typeface="Alibaba PuHuiTi"/>
                <a:ea typeface="Alibaba PuHuiTi"/>
                <a:cs typeface="Alibaba PuHuiTi"/>
                <a:sym typeface="Alibaba PuHuiTi"/>
              </a:defRPr>
            </a:lvl7pPr>
            <a:lvl8pPr marL="4947920" marR="0" indent="-50292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defRPr sz="3800" b="0" i="0" u="none" strike="noStrike" cap="none" spc="0" baseline="0">
                <a:solidFill>
                  <a:srgbClr val="000000"/>
                </a:solidFill>
                <a:uFillTx/>
                <a:latin typeface="Alibaba PuHuiTi"/>
                <a:ea typeface="Alibaba PuHuiTi"/>
                <a:cs typeface="Alibaba PuHuiTi"/>
                <a:sym typeface="Alibaba PuHuiTi"/>
              </a:defRPr>
            </a:lvl8pPr>
            <a:lvl9pPr marL="5582920" marR="0" indent="-50292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defRPr sz="3800" b="0" i="0" u="none" strike="noStrike" cap="none" spc="0" baseline="0">
                <a:solidFill>
                  <a:srgbClr val="000000"/>
                </a:solidFill>
                <a:uFillTx/>
                <a:latin typeface="Alibaba PuHuiTi"/>
                <a:ea typeface="Alibaba PuHuiTi"/>
                <a:cs typeface="Alibaba PuHuiTi"/>
                <a:sym typeface="Alibaba PuHuiTi"/>
              </a:defRPr>
            </a:lvl9pPr>
          </a:lstStyle>
          <a:p>
            <a:pPr algn="l">
              <a:buFont typeface="Arial" panose="020B0604020202090204" pitchFamily="34" charset="0"/>
            </a:pPr>
            <a:endParaRPr kumimoji="1" lang="en-US" altLang="zh-CN" sz="2400" dirty="0">
              <a:solidFill>
                <a:schemeClr val="bg1"/>
              </a:solidFill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532360" y="3873500"/>
            <a:ext cx="9803765" cy="588962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32360" y="10677525"/>
            <a:ext cx="9803765" cy="161353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/>
              <a:t>Go </a:t>
            </a:r>
            <a:r>
              <a:rPr kumimoji="1" lang="zh-CN" altLang="en-US"/>
              <a:t>网络编程 </a:t>
            </a:r>
            <a:r>
              <a:rPr kumimoji="1" lang="en-US" altLang="zh-CN"/>
              <a:t>- </a:t>
            </a:r>
            <a:r>
              <a:rPr kumimoji="1" lang="en-US"/>
              <a:t>I/O</a:t>
            </a:r>
            <a:r>
              <a:rPr kumimoji="1"/>
              <a:t>模型</a:t>
            </a:r>
            <a:endParaRPr kumimoji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>
          <a:xfrm>
            <a:off x="2462530" y="2701290"/>
            <a:ext cx="9694545" cy="10365105"/>
          </a:xfrm>
        </p:spPr>
        <p:txBody>
          <a:bodyPr anchor="t" anchorCtr="0">
            <a:noAutofit/>
          </a:bodyPr>
          <a:p>
            <a:pPr algn="l">
              <a:buFont typeface="Arial" panose="020B0604020202090204" pitchFamily="34" charset="0"/>
            </a:pPr>
            <a:r>
              <a:rPr kumimoji="1" lang="zh-CN" altLang="en-US" sz="3200" dirty="0">
                <a:solidFill>
                  <a:schemeClr val="bg1"/>
                </a:solidFill>
                <a:sym typeface="+mn-ea"/>
              </a:rPr>
              <a:t>Linux下主要的IO模型分为</a:t>
            </a:r>
            <a:r>
              <a:rPr kumimoji="1" lang="en-US" altLang="zh-CN" sz="3200" dirty="0">
                <a:solidFill>
                  <a:schemeClr val="bg1"/>
                </a:solidFill>
                <a:sym typeface="+mn-ea"/>
              </a:rPr>
              <a:t>:</a:t>
            </a:r>
            <a:endParaRPr kumimoji="1" lang="en-US" altLang="zh-CN" sz="3200" dirty="0">
              <a:solidFill>
                <a:schemeClr val="bg1"/>
              </a:solidFill>
              <a:sym typeface="+mn-ea"/>
            </a:endParaRPr>
          </a:p>
          <a:p>
            <a:pPr marL="457200" indent="-457200" algn="l">
              <a:buFont typeface="Arial" panose="020B0604020202090204" pitchFamily="34" charset="0"/>
              <a:buChar char="•"/>
            </a:pP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Blocking IO - 阻塞I O</a:t>
            </a:r>
            <a:endParaRPr kumimoji="1" lang="en-US" altLang="zh-CN" sz="3200" i="1" dirty="0">
              <a:solidFill>
                <a:schemeClr val="accent1"/>
              </a:solidFill>
              <a:sym typeface="+mn-ea"/>
            </a:endParaRPr>
          </a:p>
          <a:p>
            <a:pPr marL="457200" indent="-457200" algn="l">
              <a:buFont typeface="Arial" panose="020B0604020202090204" pitchFamily="34" charset="0"/>
              <a:buChar char="•"/>
            </a:pP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Nonblocking IO - 非阻塞IO</a:t>
            </a:r>
            <a:endParaRPr kumimoji="1" lang="en-US" altLang="zh-CN" sz="3200" i="1" dirty="0">
              <a:solidFill>
                <a:schemeClr val="accent1"/>
              </a:solidFill>
              <a:sym typeface="+mn-ea"/>
            </a:endParaRPr>
          </a:p>
          <a:p>
            <a:pPr marL="457200" indent="-457200" algn="l">
              <a:buFont typeface="Arial" panose="020B0604020202090204" pitchFamily="34" charset="0"/>
              <a:buChar char="•"/>
            </a:pP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IO multiplexing - IO 多路复用</a:t>
            </a:r>
            <a:endParaRPr kumimoji="1" lang="en-US" altLang="zh-CN" sz="3200" i="1" dirty="0">
              <a:solidFill>
                <a:schemeClr val="accent1"/>
              </a:solidFill>
              <a:sym typeface="+mn-ea"/>
            </a:endParaRPr>
          </a:p>
          <a:p>
            <a:pPr marL="457200" indent="-457200" algn="l">
              <a:buFont typeface="Arial" panose="020B0604020202090204" pitchFamily="34" charset="0"/>
              <a:buChar char="•"/>
            </a:pP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Signal-driven IO - 信号驱动式IO（异步阻塞）</a:t>
            </a:r>
            <a:endParaRPr kumimoji="1" lang="en-US" altLang="zh-CN" sz="3200" i="1" dirty="0">
              <a:solidFill>
                <a:schemeClr val="accent1"/>
              </a:solidFill>
              <a:sym typeface="+mn-ea"/>
            </a:endParaRPr>
          </a:p>
          <a:p>
            <a:pPr marL="457200" indent="-457200" algn="l">
              <a:buFont typeface="Arial" panose="020B0604020202090204" pitchFamily="34" charset="0"/>
              <a:buChar char="•"/>
            </a:pP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Asynchronous IO - 异步IO</a:t>
            </a:r>
            <a:endParaRPr kumimoji="1" lang="en-US" altLang="zh-CN" sz="3200" i="1" dirty="0">
              <a:solidFill>
                <a:schemeClr val="accent1"/>
              </a:solidFill>
              <a:sym typeface="+mn-ea"/>
            </a:endParaRPr>
          </a:p>
          <a:p>
            <a:pPr algn="l">
              <a:buFont typeface="Arial" panose="020B0604020202090204" pitchFamily="34" charset="0"/>
            </a:pPr>
            <a:endParaRPr kumimoji="1" lang="en-US" altLang="zh-CN" sz="3200" i="1" dirty="0">
              <a:solidFill>
                <a:schemeClr val="accent1"/>
              </a:solidFill>
              <a:sym typeface="+mn-ea"/>
            </a:endParaRPr>
          </a:p>
          <a:p>
            <a:pPr algn="l">
              <a:buFont typeface="Arial" panose="020B0604020202090204" pitchFamily="34" charset="0"/>
            </a:pPr>
            <a:r>
              <a:rPr kumimoji="1" lang="en-US" altLang="zh-CN" sz="3200" dirty="0">
                <a:solidFill>
                  <a:schemeClr val="bg1"/>
                </a:solidFill>
                <a:sym typeface="+mn-ea"/>
              </a:rPr>
              <a:t>同步：调用端会一直等待服务端响应，直到返回结果</a:t>
            </a:r>
            <a:endParaRPr kumimoji="1" lang="en-US" altLang="zh-CN" sz="3200" dirty="0">
              <a:solidFill>
                <a:schemeClr val="bg1"/>
              </a:solidFill>
              <a:sym typeface="+mn-ea"/>
            </a:endParaRPr>
          </a:p>
          <a:p>
            <a:pPr algn="l">
              <a:buFont typeface="Arial" panose="020B0604020202090204" pitchFamily="34" charset="0"/>
            </a:pPr>
            <a:r>
              <a:rPr kumimoji="1" lang="en-US" altLang="zh-CN" sz="3200" dirty="0">
                <a:solidFill>
                  <a:schemeClr val="bg1"/>
                </a:solidFill>
                <a:sym typeface="+mn-ea"/>
              </a:rPr>
              <a:t>异步：调用端发起调用之后不会立刻返回，不会等待服务端响应</a:t>
            </a:r>
            <a:endParaRPr kumimoji="1" lang="en-US" altLang="zh-CN" sz="3200" dirty="0">
              <a:solidFill>
                <a:schemeClr val="bg1"/>
              </a:solidFill>
              <a:sym typeface="+mn-ea"/>
            </a:endParaRPr>
          </a:p>
          <a:p>
            <a:pPr algn="l">
              <a:buFont typeface="Arial" panose="020B0604020202090204" pitchFamily="34" charset="0"/>
            </a:pPr>
            <a:r>
              <a:rPr kumimoji="1" lang="en-US" altLang="zh-CN" sz="3200" dirty="0">
                <a:solidFill>
                  <a:schemeClr val="bg1"/>
                </a:solidFill>
                <a:sym typeface="+mn-ea"/>
              </a:rPr>
              <a:t>阻塞：服务端返回结果之前，客户端线程会被挂起，此时线程不可被 CPU 调度，线程暂停运行</a:t>
            </a:r>
            <a:endParaRPr kumimoji="1" lang="en-US" altLang="zh-CN" sz="3200" dirty="0">
              <a:solidFill>
                <a:schemeClr val="bg1"/>
              </a:solidFill>
              <a:sym typeface="+mn-ea"/>
            </a:endParaRPr>
          </a:p>
          <a:p>
            <a:pPr algn="l">
              <a:buFont typeface="Arial" panose="020B0604020202090204" pitchFamily="34" charset="0"/>
            </a:pPr>
            <a:r>
              <a:rPr kumimoji="1" lang="en-US" altLang="zh-CN" sz="3200" dirty="0">
                <a:solidFill>
                  <a:schemeClr val="bg1"/>
                </a:solidFill>
                <a:sym typeface="+mn-ea"/>
              </a:rPr>
              <a:t>非阻塞：在服务端返回前，函数不会阻塞调用端线程，而会立刻返回</a:t>
            </a:r>
            <a:endParaRPr kumimoji="1" lang="en-US" altLang="zh-CN" sz="3200" dirty="0">
              <a:solidFill>
                <a:schemeClr val="bg1"/>
              </a:solidFill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372975" y="4232910"/>
            <a:ext cx="11730990" cy="490728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/>
              <a:t>Go </a:t>
            </a:r>
            <a:r>
              <a:rPr kumimoji="1" lang="zh-CN" altLang="en-US"/>
              <a:t>网络编程 </a:t>
            </a:r>
            <a:r>
              <a:rPr kumimoji="1" lang="en-US" altLang="zh-CN"/>
              <a:t>- I/O</a:t>
            </a:r>
            <a:r>
              <a:rPr kumimoji="1"/>
              <a:t>多路复用</a:t>
            </a:r>
            <a:endParaRPr kumimoji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>
          <a:xfrm>
            <a:off x="2462530" y="2731770"/>
            <a:ext cx="9694545" cy="10365105"/>
          </a:xfrm>
        </p:spPr>
        <p:txBody>
          <a:bodyPr anchor="t" anchorCtr="0">
            <a:noAutofit/>
          </a:bodyPr>
          <a:p>
            <a:pPr algn="l">
              <a:buFont typeface="Arial" panose="020B0604020202090204" pitchFamily="34" charset="0"/>
            </a:pPr>
            <a:r>
              <a:rPr kumimoji="1" lang="zh-CN" altLang="en-US" sz="3200" dirty="0">
                <a:solidFill>
                  <a:schemeClr val="bg1"/>
                </a:solidFill>
                <a:sym typeface="+mn-ea"/>
              </a:rPr>
              <a:t>Go 语言在采用  </a:t>
            </a:r>
            <a:r>
              <a:rPr kumimoji="1" lang="zh-CN" altLang="en-US" sz="3200" dirty="0">
                <a:solidFill>
                  <a:schemeClr val="accent1"/>
                </a:solidFill>
                <a:sym typeface="+mn-ea"/>
              </a:rPr>
              <a:t>I/O 多路复用 </a:t>
            </a:r>
            <a:r>
              <a:rPr kumimoji="1" lang="zh-CN" altLang="en-US" sz="3200" dirty="0">
                <a:solidFill>
                  <a:schemeClr val="bg1"/>
                </a:solidFill>
                <a:sym typeface="+mn-ea"/>
              </a:rPr>
              <a:t>模型处理 I/O 操作，但是他没有选择最常见的系统调用 select。虽然 select 也可以提供 I/O 多路复用的能力，但是使用它有比较多的限制：</a:t>
            </a:r>
            <a:endParaRPr kumimoji="1" lang="zh-CN" altLang="en-US" sz="3200" i="1" dirty="0">
              <a:solidFill>
                <a:schemeClr val="accent1"/>
              </a:solidFill>
              <a:sym typeface="+mn-ea"/>
            </a:endParaRPr>
          </a:p>
          <a:p>
            <a:pPr marL="457200" indent="-457200" algn="l">
              <a:buFont typeface="Arial" panose="020B0604020202090204" pitchFamily="34" charset="0"/>
              <a:buChar char="•"/>
            </a:pP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监听能力有限 — 最多只能监听 1024 个文件描述符；</a:t>
            </a:r>
            <a:endParaRPr kumimoji="1" lang="zh-CN" altLang="en-US" sz="3200" i="1" dirty="0">
              <a:solidFill>
                <a:schemeClr val="accent1"/>
              </a:solidFill>
              <a:sym typeface="+mn-ea"/>
            </a:endParaRPr>
          </a:p>
          <a:p>
            <a:pPr marL="457200" indent="-457200" algn="l">
              <a:buFont typeface="Arial" panose="020B0604020202090204" pitchFamily="34" charset="0"/>
              <a:buChar char="•"/>
            </a:pP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内存拷贝开销大 — 需要维护一个较大的数据结构存储文件描述符，该结构需要拷贝到内核中；</a:t>
            </a:r>
            <a:endParaRPr kumimoji="1" lang="zh-CN" altLang="en-US" sz="3200" i="1" dirty="0">
              <a:solidFill>
                <a:schemeClr val="accent1"/>
              </a:solidFill>
              <a:sym typeface="+mn-ea"/>
            </a:endParaRPr>
          </a:p>
          <a:p>
            <a:pPr marL="457200" indent="-457200" algn="l">
              <a:buFont typeface="Arial" panose="020B0604020202090204" pitchFamily="34" charset="0"/>
              <a:buChar char="•"/>
            </a:pP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时间复杂度 𝑂(𝑛) — 返回准备就绪的事件个数后，需要遍历所有的文件描述符；</a:t>
            </a:r>
            <a:endParaRPr kumimoji="1" lang="zh-CN" altLang="en-US" sz="3200" i="1" dirty="0">
              <a:solidFill>
                <a:schemeClr val="accent1"/>
              </a:solidFill>
              <a:sym typeface="+mn-ea"/>
            </a:endParaRPr>
          </a:p>
          <a:p>
            <a:pPr marL="457200" indent="-457200" algn="l">
              <a:buFont typeface="Arial" panose="020B0604020202090204" pitchFamily="34" charset="0"/>
              <a:buChar char="•"/>
            </a:pPr>
            <a:endParaRPr kumimoji="1" lang="zh-CN" altLang="en-US" sz="3200" i="1" dirty="0">
              <a:solidFill>
                <a:schemeClr val="accent1"/>
              </a:solidFill>
              <a:sym typeface="+mn-ea"/>
            </a:endParaRPr>
          </a:p>
          <a:p>
            <a:pPr algn="l">
              <a:buFont typeface="Arial" panose="020B0604020202090204" pitchFamily="34" charset="0"/>
            </a:pPr>
            <a:r>
              <a:rPr kumimoji="1" lang="zh-CN" altLang="en-US" sz="3200" i="1" dirty="0">
                <a:solidFill>
                  <a:schemeClr val="bg1"/>
                </a:solidFill>
                <a:sym typeface="+mn-ea"/>
              </a:rPr>
              <a:t>I</a:t>
            </a:r>
            <a:r>
              <a:rPr kumimoji="1" lang="en-US" altLang="zh-CN" sz="3200" i="1" dirty="0">
                <a:solidFill>
                  <a:schemeClr val="bg1"/>
                </a:solidFill>
                <a:sym typeface="+mn-ea"/>
              </a:rPr>
              <a:t>/</a:t>
            </a:r>
            <a:r>
              <a:rPr kumimoji="1" lang="zh-CN" altLang="en-US" sz="3200" i="1" dirty="0">
                <a:solidFill>
                  <a:schemeClr val="bg1"/>
                </a:solidFill>
                <a:sym typeface="+mn-ea"/>
              </a:rPr>
              <a:t>O多路复用：进程阻塞于 select，等待多个 IO 中的任一个变为可读，select调 用返回，通知相应 IO 可以读。 它可以支持单线程响应多个请求这种模式。</a:t>
            </a:r>
            <a:endParaRPr kumimoji="1" lang="zh-CN" altLang="en-US" sz="3200" i="1" dirty="0">
              <a:solidFill>
                <a:schemeClr val="bg1"/>
              </a:solidFill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691745" y="3395345"/>
            <a:ext cx="11238230" cy="722122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/>
              <a:t>Go </a:t>
            </a:r>
            <a:r>
              <a:rPr kumimoji="1" lang="zh-CN" altLang="en-US"/>
              <a:t>网络编程 </a:t>
            </a:r>
            <a:r>
              <a:rPr kumimoji="1" lang="en-US" altLang="zh-CN"/>
              <a:t>- 多路复用</a:t>
            </a:r>
            <a:r>
              <a:rPr kumimoji="1" lang="zh-CN" altLang="en-US"/>
              <a:t>模块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>
          <a:xfrm>
            <a:off x="2462530" y="2731770"/>
            <a:ext cx="12488545" cy="10365105"/>
          </a:xfrm>
        </p:spPr>
        <p:txBody>
          <a:bodyPr anchor="t" anchorCtr="0">
            <a:noAutofit/>
          </a:bodyPr>
          <a:p>
            <a:pPr algn="l">
              <a:buFont typeface="Arial" panose="020B0604020202090204" pitchFamily="34" charset="0"/>
            </a:pPr>
            <a:r>
              <a:rPr kumimoji="1" lang="en-US" altLang="zh-CN" sz="3200" dirty="0">
                <a:solidFill>
                  <a:schemeClr val="bg1"/>
                </a:solidFill>
                <a:sym typeface="+mn-ea"/>
              </a:rPr>
              <a:t>为了提高 I/O 多路复用的性能</a:t>
            </a:r>
            <a:endParaRPr kumimoji="1" lang="en-US" altLang="zh-CN" sz="3200" dirty="0">
              <a:solidFill>
                <a:schemeClr val="bg1"/>
              </a:solidFill>
              <a:sym typeface="+mn-ea"/>
            </a:endParaRPr>
          </a:p>
          <a:p>
            <a:pPr algn="l">
              <a:buFont typeface="Arial" panose="020B0604020202090204" pitchFamily="34" charset="0"/>
            </a:pPr>
            <a:r>
              <a:rPr kumimoji="1" lang="en-US" altLang="zh-CN" sz="3200" dirty="0">
                <a:solidFill>
                  <a:schemeClr val="bg1"/>
                </a:solidFill>
                <a:sym typeface="+mn-ea"/>
              </a:rPr>
              <a:t>不同的操作系统也都实现了自己的 I/O 多路复用函数，例如：epoll、kqueue 和 evport 等</a:t>
            </a:r>
            <a:endParaRPr kumimoji="1" lang="en-US" altLang="zh-CN" sz="3200" dirty="0">
              <a:solidFill>
                <a:schemeClr val="bg1"/>
              </a:solidFill>
              <a:sym typeface="+mn-ea"/>
            </a:endParaRPr>
          </a:p>
          <a:p>
            <a:pPr algn="l">
              <a:buFont typeface="Arial" panose="020B0604020202090204" pitchFamily="34" charset="0"/>
            </a:pPr>
            <a:r>
              <a:rPr kumimoji="1" lang="en-US" altLang="zh-CN" sz="3200" dirty="0">
                <a:solidFill>
                  <a:schemeClr val="bg1"/>
                </a:solidFill>
                <a:sym typeface="+mn-ea"/>
              </a:rPr>
              <a:t>Go 语言为了提高在不同操作系统上的 I/O 操作性能，使用平台特定的函数实现了多个版本的网络轮询模块：</a:t>
            </a:r>
            <a:endParaRPr kumimoji="1" lang="en-US" altLang="zh-CN" sz="3200" i="1" dirty="0">
              <a:solidFill>
                <a:schemeClr val="accent1"/>
              </a:solidFill>
              <a:sym typeface="+mn-ea"/>
            </a:endParaRPr>
          </a:p>
          <a:p>
            <a:pPr marL="457200" indent="-457200" algn="l">
              <a:buFont typeface="Arial" panose="020B0604020202090204" pitchFamily="34" charset="0"/>
              <a:buChar char="•"/>
            </a:pP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src/runtime/netpoll_epoll.go</a:t>
            </a:r>
            <a:endParaRPr kumimoji="1" lang="en-US" altLang="zh-CN" sz="3200" i="1" dirty="0">
              <a:solidFill>
                <a:schemeClr val="accent1"/>
              </a:solidFill>
              <a:sym typeface="+mn-ea"/>
            </a:endParaRPr>
          </a:p>
          <a:p>
            <a:pPr marL="457200" indent="-457200" algn="l">
              <a:buFont typeface="Arial" panose="020B0604020202090204" pitchFamily="34" charset="0"/>
              <a:buChar char="•"/>
            </a:pP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src/runtime/netpoll_kqueue.go</a:t>
            </a:r>
            <a:endParaRPr kumimoji="1" lang="en-US" altLang="zh-CN" sz="3200" i="1" dirty="0">
              <a:solidFill>
                <a:schemeClr val="accent1"/>
              </a:solidFill>
              <a:sym typeface="+mn-ea"/>
            </a:endParaRPr>
          </a:p>
          <a:p>
            <a:pPr marL="457200" indent="-457200" algn="l">
              <a:buFont typeface="Arial" panose="020B0604020202090204" pitchFamily="34" charset="0"/>
              <a:buChar char="•"/>
            </a:pP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src/runtime/netpoll_solaris.go</a:t>
            </a:r>
            <a:endParaRPr kumimoji="1" lang="en-US" altLang="zh-CN" sz="3200" i="1" dirty="0">
              <a:solidFill>
                <a:schemeClr val="accent1"/>
              </a:solidFill>
              <a:sym typeface="+mn-ea"/>
            </a:endParaRPr>
          </a:p>
          <a:p>
            <a:pPr marL="457200" indent="-457200" algn="l">
              <a:buFont typeface="Arial" panose="020B0604020202090204" pitchFamily="34" charset="0"/>
              <a:buChar char="•"/>
            </a:pP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src/runtime/netpoll_windows.go</a:t>
            </a:r>
            <a:endParaRPr kumimoji="1" lang="en-US" altLang="zh-CN" sz="3200" i="1" dirty="0">
              <a:solidFill>
                <a:schemeClr val="accent1"/>
              </a:solidFill>
              <a:sym typeface="+mn-ea"/>
            </a:endParaRPr>
          </a:p>
          <a:p>
            <a:pPr marL="457200" indent="-457200" algn="l">
              <a:buFont typeface="Arial" panose="020B0604020202090204" pitchFamily="34" charset="0"/>
              <a:buChar char="•"/>
            </a:pP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src/runtime/netpoll_aix.go</a:t>
            </a:r>
            <a:endParaRPr kumimoji="1" lang="en-US" altLang="zh-CN" sz="3200" i="1" dirty="0">
              <a:solidFill>
                <a:schemeClr val="accent1"/>
              </a:solidFill>
              <a:sym typeface="+mn-ea"/>
            </a:endParaRPr>
          </a:p>
          <a:p>
            <a:pPr marL="457200" indent="-457200" algn="l">
              <a:buFont typeface="Arial" panose="020B0604020202090204" pitchFamily="34" charset="0"/>
              <a:buChar char="•"/>
            </a:pP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src/runtime/netpoll_fake.go</a:t>
            </a:r>
            <a:endParaRPr kumimoji="1" lang="en-US" altLang="zh-CN" sz="3200" i="1" dirty="0">
              <a:solidFill>
                <a:schemeClr val="accent1"/>
              </a:solidFill>
              <a:sym typeface="+mn-ea"/>
            </a:endParaRP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>
          <a:xfrm>
            <a:off x="7318800" y="3790800"/>
            <a:ext cx="14637599" cy="7793999"/>
          </a:xfrm>
        </p:spPr>
        <p:txBody>
          <a:bodyPr/>
          <a:lstStyle/>
          <a:p>
            <a:pPr marL="571500" indent="-571500">
              <a:buFont typeface="Arial" panose="020B0604020202090204" pitchFamily="34" charset="0"/>
              <a:buChar char="•"/>
            </a:pPr>
            <a:r>
              <a:rPr kumimoji="1"/>
              <a:t>网络通信协议</a:t>
            </a:r>
            <a:endParaRPr kumimoji="1" lang="zh-CN" altLang="en-US">
              <a:solidFill>
                <a:schemeClr val="accent1"/>
              </a:solidFill>
            </a:endParaRPr>
          </a:p>
          <a:p>
            <a:pPr marL="571500" indent="-571500">
              <a:buFont typeface="Arial" panose="020B0604020202090204" pitchFamily="34" charset="0"/>
              <a:buChar char="•"/>
            </a:pPr>
            <a:r>
              <a:rPr kumimoji="1">
                <a:sym typeface="+mn-ea"/>
              </a:rPr>
              <a:t>通过 Go 实现网络编程</a:t>
            </a:r>
            <a:endParaRPr kumimoji="1" lang="en-US" altLang="zh-CN">
              <a:solidFill>
                <a:schemeClr val="accent1"/>
              </a:solidFill>
              <a:sym typeface="+mn-ea"/>
            </a:endParaRPr>
          </a:p>
          <a:p>
            <a:pPr marL="571500" indent="-571500">
              <a:buFont typeface="Arial" panose="020B0604020202090204" pitchFamily="34" charset="0"/>
              <a:buChar char="•"/>
            </a:pPr>
            <a:r>
              <a:rPr kumimoji="1" lang="en-US" altLang="zh-CN">
                <a:solidFill>
                  <a:schemeClr val="accent1"/>
                </a:solidFill>
              </a:rPr>
              <a:t>Goim </a:t>
            </a:r>
            <a:r>
              <a:rPr kumimoji="1" lang="zh-CN" altLang="en-US">
                <a:solidFill>
                  <a:schemeClr val="accent1"/>
                </a:solidFill>
              </a:rPr>
              <a:t>长连接 </a:t>
            </a:r>
            <a:r>
              <a:rPr kumimoji="1" lang="en-US" altLang="zh-CN">
                <a:solidFill>
                  <a:schemeClr val="accent1"/>
                </a:solidFill>
              </a:rPr>
              <a:t>TCP 编程</a:t>
            </a:r>
            <a:endParaRPr kumimoji="1"/>
          </a:p>
          <a:p>
            <a:pPr marL="571500" indent="-571500">
              <a:buFont typeface="Arial" panose="020B0604020202090204" pitchFamily="34" charset="0"/>
              <a:buChar char="•"/>
            </a:pPr>
            <a:r>
              <a:rPr kumimoji="1" lang="en-US">
                <a:sym typeface="+mn-ea"/>
              </a:rPr>
              <a:t>Kratos </a:t>
            </a:r>
            <a:r>
              <a:rPr kumimoji="1">
                <a:sym typeface="+mn-ea"/>
              </a:rPr>
              <a:t>框架详解 HTTP 编程</a:t>
            </a:r>
            <a:endParaRPr kumimoji="1"/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Goim 长连接 TCP 编程 - </a:t>
            </a:r>
            <a:r>
              <a:rPr kumimoji="1" lang="zh-CN" altLang="en-US"/>
              <a:t>概览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>
          <a:xfrm>
            <a:off x="2462530" y="2731770"/>
            <a:ext cx="9694545" cy="10365105"/>
          </a:xfrm>
        </p:spPr>
        <p:txBody>
          <a:bodyPr anchor="t" anchorCtr="0">
            <a:noAutofit/>
          </a:bodyPr>
          <a:p>
            <a:pPr marL="571500" indent="-571500" algn="l">
              <a:buFont typeface="Arial" panose="020B0604020202090204" pitchFamily="34" charset="0"/>
              <a:buChar char="•"/>
            </a:pPr>
            <a:r>
              <a:rPr kumimoji="1" lang="en-US" altLang="zh-CN" sz="3200" dirty="0">
                <a:solidFill>
                  <a:schemeClr val="bg1"/>
                </a:solidFill>
                <a:sym typeface="+mn-ea"/>
              </a:rPr>
              <a:t>Comet</a:t>
            </a:r>
            <a:endParaRPr kumimoji="1" lang="en-US" altLang="zh-CN" sz="3200" dirty="0">
              <a:solidFill>
                <a:schemeClr val="bg1"/>
              </a:solidFill>
              <a:sym typeface="+mn-ea"/>
            </a:endParaRPr>
          </a:p>
          <a:p>
            <a:pPr algn="l">
              <a:buFont typeface="Arial" panose="020B0604020202090204" pitchFamily="34" charset="0"/>
            </a:pPr>
            <a:r>
              <a:rPr kumimoji="1" lang="en-US" altLang="zh-CN" sz="3200" dirty="0">
                <a:solidFill>
                  <a:schemeClr val="bg1"/>
                </a:solidFill>
                <a:sym typeface="+mn-ea"/>
              </a:rPr>
              <a:t>  </a:t>
            </a: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  </a:t>
            </a: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长连接管理层，主要是监控外网 </a:t>
            </a: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TCP/Websocket</a:t>
            </a: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端口，并且通过设备 </a:t>
            </a: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ID </a:t>
            </a: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进行绑定 </a:t>
            </a: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Channel </a:t>
            </a: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实现，以及实现了 </a:t>
            </a: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Room </a:t>
            </a: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合适直播等大房间消息广播。</a:t>
            </a:r>
            <a:endParaRPr kumimoji="1" lang="en-US" altLang="zh-CN" sz="3200" dirty="0">
              <a:solidFill>
                <a:schemeClr val="bg1"/>
              </a:solidFill>
              <a:sym typeface="+mn-ea"/>
            </a:endParaRPr>
          </a:p>
          <a:p>
            <a:pPr marL="571500" indent="-571500" algn="l">
              <a:buFont typeface="Arial" panose="020B0604020202090204" pitchFamily="34" charset="0"/>
              <a:buChar char="•"/>
            </a:pPr>
            <a:r>
              <a:rPr kumimoji="1" lang="en-US" altLang="zh-CN" sz="3200" dirty="0">
                <a:solidFill>
                  <a:schemeClr val="bg1"/>
                </a:solidFill>
                <a:sym typeface="+mn-ea"/>
              </a:rPr>
              <a:t>Logic</a:t>
            </a:r>
            <a:endParaRPr kumimoji="1" lang="en-US" altLang="zh-CN" sz="3200" dirty="0">
              <a:solidFill>
                <a:schemeClr val="bg1"/>
              </a:solidFill>
              <a:sym typeface="+mn-ea"/>
            </a:endParaRPr>
          </a:p>
          <a:p>
            <a:pPr algn="l">
              <a:buFont typeface="Arial" panose="020B0604020202090204" pitchFamily="34" charset="0"/>
            </a:pPr>
            <a:r>
              <a:rPr kumimoji="1" lang="en-US" altLang="zh-CN" sz="3200" dirty="0">
                <a:solidFill>
                  <a:schemeClr val="bg1"/>
                </a:solidFill>
                <a:sym typeface="+mn-ea"/>
              </a:rPr>
              <a:t>   </a:t>
            </a: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 </a:t>
            </a: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逻辑层，监控连接 </a:t>
            </a: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Connect</a:t>
            </a: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、</a:t>
            </a: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Disconnect </a:t>
            </a: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事件，可自定义鉴权，进行记录 </a:t>
            </a: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Session </a:t>
            </a: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信息（设备 </a:t>
            </a: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ID</a:t>
            </a: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、</a:t>
            </a: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ServerID</a:t>
            </a: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、用户 </a:t>
            </a: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ID</a:t>
            </a: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）</a:t>
            </a:r>
            <a:r>
              <a:rPr kumimoji="1" lang="zh-CN" sz="3200" i="1" dirty="0">
                <a:solidFill>
                  <a:schemeClr val="accent1"/>
                </a:solidFill>
                <a:sym typeface="+mn-ea"/>
              </a:rPr>
              <a:t>，业务可通过设备 </a:t>
            </a: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ID</a:t>
            </a: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、用户 </a:t>
            </a: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ID</a:t>
            </a: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、</a:t>
            </a: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RoomID</a:t>
            </a: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、全局广播进行消息推送。</a:t>
            </a:r>
            <a:endParaRPr kumimoji="1" lang="en-US" altLang="zh-CN" sz="3200" dirty="0">
              <a:solidFill>
                <a:schemeClr val="bg1"/>
              </a:solidFill>
              <a:sym typeface="+mn-ea"/>
            </a:endParaRPr>
          </a:p>
          <a:p>
            <a:pPr marL="571500" indent="-571500" algn="l">
              <a:buFont typeface="Arial" panose="020B0604020202090204" pitchFamily="34" charset="0"/>
              <a:buChar char="•"/>
            </a:pPr>
            <a:r>
              <a:rPr kumimoji="1" lang="en-US" altLang="zh-CN" sz="3200" dirty="0">
                <a:solidFill>
                  <a:schemeClr val="bg1"/>
                </a:solidFill>
                <a:sym typeface="+mn-ea"/>
              </a:rPr>
              <a:t>Job</a:t>
            </a:r>
            <a:endParaRPr kumimoji="1" lang="en-US" altLang="zh-CN" sz="3200" dirty="0">
              <a:solidFill>
                <a:schemeClr val="bg1"/>
              </a:solidFill>
              <a:sym typeface="+mn-ea"/>
            </a:endParaRPr>
          </a:p>
          <a:p>
            <a:pPr algn="l">
              <a:buFont typeface="Arial" panose="020B0604020202090204" pitchFamily="34" charset="0"/>
            </a:pPr>
            <a:r>
              <a:rPr kumimoji="1" lang="en-US" altLang="zh-CN" sz="3200" dirty="0">
                <a:solidFill>
                  <a:schemeClr val="bg1"/>
                </a:solidFill>
                <a:sym typeface="+mn-ea"/>
              </a:rPr>
              <a:t>    </a:t>
            </a: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通过消息队列的进行推送消峰处理，并把消息推送到对应 </a:t>
            </a: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Comet </a:t>
            </a: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节点。</a:t>
            </a:r>
            <a:endParaRPr kumimoji="1" lang="zh-CN" altLang="en-US" sz="3200" i="1" dirty="0">
              <a:solidFill>
                <a:schemeClr val="accent1"/>
              </a:solidFill>
              <a:sym typeface="+mn-ea"/>
            </a:endParaRPr>
          </a:p>
          <a:p>
            <a:pPr algn="l">
              <a:buFont typeface="Arial" panose="020B0604020202090204" pitchFamily="34" charset="0"/>
            </a:pPr>
            <a:endParaRPr kumimoji="1" lang="en-US" altLang="zh-CN" sz="3200" i="1" dirty="0">
              <a:solidFill>
                <a:schemeClr val="accent1"/>
              </a:solidFill>
              <a:sym typeface="+mn-ea"/>
            </a:endParaRPr>
          </a:p>
          <a:p>
            <a:pPr algn="l">
              <a:buFont typeface="Arial" panose="020B0604020202090204" pitchFamily="34" charset="0"/>
            </a:pPr>
            <a:r>
              <a:rPr kumimoji="1" lang="zh-CN" altLang="en-US" sz="3200" dirty="0">
                <a:solidFill>
                  <a:schemeClr val="bg1"/>
                </a:solidFill>
                <a:sym typeface="+mn-ea"/>
              </a:rPr>
              <a:t>各个模块之间通过 </a:t>
            </a:r>
            <a:r>
              <a:rPr kumimoji="1" lang="en-US" altLang="zh-CN" sz="3200" dirty="0">
                <a:solidFill>
                  <a:schemeClr val="bg1"/>
                </a:solidFill>
                <a:sym typeface="+mn-ea"/>
              </a:rPr>
              <a:t>gRPC </a:t>
            </a:r>
            <a:r>
              <a:rPr kumimoji="1" lang="zh-CN" altLang="en-US" sz="3200" dirty="0">
                <a:solidFill>
                  <a:schemeClr val="bg1"/>
                </a:solidFill>
                <a:sym typeface="+mn-ea"/>
              </a:rPr>
              <a:t>进行通信。</a:t>
            </a:r>
            <a:endParaRPr kumimoji="1" lang="zh-CN" altLang="en-US" sz="3200" dirty="0">
              <a:solidFill>
                <a:schemeClr val="bg1"/>
              </a:solidFill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675870" y="3619500"/>
            <a:ext cx="10229850" cy="694753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Goim 长连接 TCP 编程 - </a:t>
            </a:r>
            <a:r>
              <a:rPr kumimoji="1" lang="zh-CN" altLang="en-US"/>
              <a:t>协议设计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>
          <a:xfrm>
            <a:off x="2462530" y="2731770"/>
            <a:ext cx="9694545" cy="10365105"/>
          </a:xfrm>
        </p:spPr>
        <p:txBody>
          <a:bodyPr anchor="t" anchorCtr="0">
            <a:noAutofit/>
          </a:bodyPr>
          <a:p>
            <a:pPr algn="l">
              <a:buFont typeface="Arial" panose="020B0604020202090204" pitchFamily="34" charset="0"/>
            </a:pPr>
            <a:r>
              <a:rPr kumimoji="1" lang="zh-CN" altLang="en-US" sz="3200" dirty="0">
                <a:solidFill>
                  <a:schemeClr val="bg1"/>
                </a:solidFill>
                <a:sym typeface="+mn-ea"/>
              </a:rPr>
              <a:t>主要以包</a:t>
            </a:r>
            <a:r>
              <a:rPr kumimoji="1" lang="en-US" altLang="zh-CN" sz="3200" dirty="0">
                <a:solidFill>
                  <a:schemeClr val="bg1"/>
                </a:solidFill>
                <a:sym typeface="+mn-ea"/>
              </a:rPr>
              <a:t>/</a:t>
            </a:r>
            <a:r>
              <a:rPr kumimoji="1" lang="zh-CN" altLang="en-US" sz="3200" dirty="0">
                <a:solidFill>
                  <a:schemeClr val="bg1"/>
                </a:solidFill>
                <a:sym typeface="+mn-ea"/>
              </a:rPr>
              <a:t>针方式：</a:t>
            </a:r>
            <a:endParaRPr kumimoji="1" lang="zh-CN" altLang="en-US" sz="3200" i="1" dirty="0">
              <a:solidFill>
                <a:schemeClr val="accent1"/>
              </a:solidFill>
              <a:sym typeface="+mn-ea"/>
            </a:endParaRPr>
          </a:p>
          <a:p>
            <a:pPr marL="457200" indent="-457200" algn="l">
              <a:buFont typeface="Arial" panose="020B0604020202090204" pitchFamily="34" charset="0"/>
              <a:buChar char="•"/>
            </a:pP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Package Length</a:t>
            </a: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，包长度</a:t>
            </a:r>
            <a:endParaRPr kumimoji="1" lang="en-US" altLang="zh-CN" sz="3200" i="1" dirty="0">
              <a:solidFill>
                <a:schemeClr val="accent1"/>
              </a:solidFill>
              <a:sym typeface="+mn-ea"/>
            </a:endParaRPr>
          </a:p>
          <a:p>
            <a:pPr marL="457200" indent="-457200" algn="l">
              <a:buFont typeface="Arial" panose="020B0604020202090204" pitchFamily="34" charset="0"/>
              <a:buChar char="•"/>
            </a:pP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Header Length</a:t>
            </a: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，头长度</a:t>
            </a:r>
            <a:endParaRPr kumimoji="1" lang="en-US" altLang="zh-CN" sz="3200" i="1" dirty="0">
              <a:solidFill>
                <a:schemeClr val="accent1"/>
              </a:solidFill>
              <a:sym typeface="+mn-ea"/>
            </a:endParaRPr>
          </a:p>
          <a:p>
            <a:pPr marL="457200" indent="-457200" algn="l">
              <a:buFont typeface="Arial" panose="020B0604020202090204" pitchFamily="34" charset="0"/>
              <a:buChar char="•"/>
            </a:pP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Protocol Version</a:t>
            </a: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，协议版本</a:t>
            </a:r>
            <a:endParaRPr kumimoji="1" lang="en-US" altLang="zh-CN" sz="3200" i="1" dirty="0">
              <a:solidFill>
                <a:schemeClr val="accent1"/>
              </a:solidFill>
              <a:sym typeface="+mn-ea"/>
            </a:endParaRPr>
          </a:p>
          <a:p>
            <a:pPr marL="457200" indent="-457200" algn="l">
              <a:buFont typeface="Arial" panose="020B0604020202090204" pitchFamily="34" charset="0"/>
              <a:buChar char="•"/>
            </a:pP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Operation</a:t>
            </a: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，操作码</a:t>
            </a:r>
            <a:endParaRPr kumimoji="1" lang="en-US" altLang="zh-CN" sz="3200" i="1" dirty="0">
              <a:solidFill>
                <a:schemeClr val="accent1"/>
              </a:solidFill>
              <a:sym typeface="+mn-ea"/>
            </a:endParaRPr>
          </a:p>
          <a:p>
            <a:pPr marL="457200" indent="-457200" algn="l">
              <a:buFont typeface="Arial" panose="020B0604020202090204" pitchFamily="34" charset="0"/>
              <a:buChar char="•"/>
            </a:pP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Sequence </a:t>
            </a: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请求序号 </a:t>
            </a: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ID</a:t>
            </a:r>
            <a:endParaRPr kumimoji="1" lang="en-US" altLang="zh-CN" sz="3200" i="1" dirty="0">
              <a:solidFill>
                <a:schemeClr val="accent1"/>
              </a:solidFill>
              <a:sym typeface="+mn-ea"/>
            </a:endParaRPr>
          </a:p>
          <a:p>
            <a:pPr marL="457200" indent="-457200" algn="l">
              <a:buFont typeface="Arial" panose="020B0604020202090204" pitchFamily="34" charset="0"/>
              <a:buChar char="•"/>
            </a:pP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Body</a:t>
            </a: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，包内容</a:t>
            </a:r>
            <a:endParaRPr kumimoji="1" lang="zh-CN" altLang="en-US" sz="3200" i="1" dirty="0">
              <a:solidFill>
                <a:schemeClr val="accent1"/>
              </a:solidFill>
              <a:sym typeface="+mn-ea"/>
            </a:endParaRPr>
          </a:p>
          <a:p>
            <a:pPr algn="l">
              <a:buFont typeface="Arial" panose="020B0604020202090204" pitchFamily="34" charset="0"/>
            </a:pPr>
            <a:endParaRPr kumimoji="1" lang="zh-CN" altLang="en-US" sz="3200" i="1" dirty="0">
              <a:solidFill>
                <a:schemeClr val="accent1"/>
              </a:solidFill>
              <a:sym typeface="+mn-ea"/>
            </a:endParaRPr>
          </a:p>
          <a:p>
            <a:pPr algn="l">
              <a:buFont typeface="Arial" panose="020B0604020202090204" pitchFamily="34" charset="0"/>
            </a:pPr>
            <a:r>
              <a:rPr kumimoji="1" lang="en-US" altLang="zh-CN" sz="3200" dirty="0">
                <a:solidFill>
                  <a:schemeClr val="bg1"/>
                </a:solidFill>
                <a:sym typeface="+mn-ea"/>
              </a:rPr>
              <a:t>Operation:</a:t>
            </a:r>
            <a:endParaRPr kumimoji="1" lang="en-US" altLang="zh-CN" sz="3200" i="1" dirty="0">
              <a:solidFill>
                <a:schemeClr val="accent1"/>
              </a:solidFill>
              <a:sym typeface="+mn-ea"/>
            </a:endParaRPr>
          </a:p>
          <a:p>
            <a:pPr marL="457200" indent="-457200" algn="l">
              <a:buFont typeface="Arial" panose="020B0604020202090204" pitchFamily="34" charset="0"/>
              <a:buChar char="•"/>
            </a:pP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Auth</a:t>
            </a:r>
            <a:endParaRPr kumimoji="1" lang="en-US" altLang="zh-CN" sz="3200" i="1" dirty="0">
              <a:solidFill>
                <a:schemeClr val="accent1"/>
              </a:solidFill>
              <a:sym typeface="+mn-ea"/>
            </a:endParaRPr>
          </a:p>
          <a:p>
            <a:pPr marL="457200" indent="-457200" algn="l">
              <a:buFont typeface="Arial" panose="020B0604020202090204" pitchFamily="34" charset="0"/>
              <a:buChar char="•"/>
            </a:pP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Heartbeat</a:t>
            </a:r>
            <a:endParaRPr kumimoji="1" lang="en-US" altLang="zh-CN" sz="3200" i="1" dirty="0">
              <a:solidFill>
                <a:schemeClr val="accent1"/>
              </a:solidFill>
              <a:sym typeface="+mn-ea"/>
            </a:endParaRPr>
          </a:p>
          <a:p>
            <a:pPr marL="457200" indent="-457200" algn="l">
              <a:buFont typeface="Arial" panose="020B0604020202090204" pitchFamily="34" charset="0"/>
              <a:buChar char="•"/>
            </a:pP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Message</a:t>
            </a:r>
            <a:endParaRPr kumimoji="1" lang="zh-CN" altLang="en-US" sz="3200" i="1" dirty="0">
              <a:solidFill>
                <a:schemeClr val="bg1"/>
              </a:solidFill>
              <a:sym typeface="+mn-ea"/>
            </a:endParaRPr>
          </a:p>
          <a:p>
            <a:pPr algn="l">
              <a:buFont typeface="Arial" panose="020B0604020202090204" pitchFamily="34" charset="0"/>
            </a:pPr>
            <a:r>
              <a:rPr kumimoji="1" lang="en-US" altLang="zh-CN" sz="3200" dirty="0">
                <a:solidFill>
                  <a:schemeClr val="bg1"/>
                </a:solidFill>
                <a:sym typeface="+mn-ea"/>
              </a:rPr>
              <a:t>Sequence</a:t>
            </a:r>
            <a:endParaRPr kumimoji="1" lang="en-US" altLang="zh-CN" sz="3200" dirty="0">
              <a:solidFill>
                <a:schemeClr val="bg1"/>
              </a:solidFill>
              <a:sym typeface="+mn-ea"/>
            </a:endParaRPr>
          </a:p>
          <a:p>
            <a:pPr marL="457200" indent="-457200" algn="l">
              <a:buFont typeface="Arial" panose="020B0604020202090204" pitchFamily="34" charset="0"/>
              <a:buChar char="•"/>
            </a:pP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按请求、响应对应递增 ID</a:t>
            </a:r>
            <a:endParaRPr kumimoji="1" lang="en-US" altLang="zh-CN" sz="3200" i="1" dirty="0">
              <a:solidFill>
                <a:schemeClr val="accent1"/>
              </a:solidFill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677775" y="3386455"/>
            <a:ext cx="10761980" cy="804164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Goim 长连接 TCP 编程 - </a:t>
            </a:r>
            <a:r>
              <a:rPr kumimoji="1" lang="zh-CN" altLang="en-US"/>
              <a:t>边缘节点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>
          <a:xfrm>
            <a:off x="2462530" y="2731770"/>
            <a:ext cx="9694545" cy="10365105"/>
          </a:xfrm>
        </p:spPr>
        <p:txBody>
          <a:bodyPr anchor="t" anchorCtr="0">
            <a:noAutofit/>
          </a:bodyPr>
          <a:p>
            <a:pPr algn="l">
              <a:buFont typeface="Arial" panose="020B0604020202090204" pitchFamily="34" charset="0"/>
            </a:pPr>
            <a:r>
              <a:rPr kumimoji="1" lang="en-US" altLang="zh-CN" sz="3200" dirty="0">
                <a:solidFill>
                  <a:schemeClr val="bg1"/>
                </a:solidFill>
                <a:sym typeface="+mn-ea"/>
              </a:rPr>
              <a:t>Comet </a:t>
            </a:r>
            <a:r>
              <a:rPr kumimoji="1" lang="zh-CN" altLang="en-US" sz="3200" dirty="0">
                <a:solidFill>
                  <a:schemeClr val="bg1"/>
                </a:solidFill>
                <a:sym typeface="+mn-ea"/>
              </a:rPr>
              <a:t>长连接连续节点，通常部署在距离用户比较近，通过 </a:t>
            </a:r>
            <a:r>
              <a:rPr kumimoji="1" lang="en-US" altLang="zh-CN" sz="3200" dirty="0">
                <a:solidFill>
                  <a:schemeClr val="bg1"/>
                </a:solidFill>
                <a:sym typeface="+mn-ea"/>
              </a:rPr>
              <a:t>TCP </a:t>
            </a:r>
            <a:r>
              <a:rPr kumimoji="1" lang="zh-CN" altLang="en-US" sz="3200" dirty="0">
                <a:solidFill>
                  <a:schemeClr val="bg1"/>
                </a:solidFill>
                <a:sym typeface="+mn-ea"/>
              </a:rPr>
              <a:t>或者 </a:t>
            </a:r>
            <a:r>
              <a:rPr kumimoji="1" lang="en-US" altLang="zh-CN" sz="3200" dirty="0">
                <a:solidFill>
                  <a:schemeClr val="bg1"/>
                </a:solidFill>
                <a:sym typeface="+mn-ea"/>
              </a:rPr>
              <a:t>Websocket </a:t>
            </a:r>
            <a:r>
              <a:rPr kumimoji="1" lang="zh-CN" altLang="en-US" sz="3200" dirty="0">
                <a:solidFill>
                  <a:schemeClr val="bg1"/>
                </a:solidFill>
                <a:sym typeface="+mn-ea"/>
              </a:rPr>
              <a:t>建立连接，并且通过应用层 </a:t>
            </a:r>
            <a:r>
              <a:rPr kumimoji="1" lang="en-US" altLang="zh-CN" sz="3200" dirty="0">
                <a:solidFill>
                  <a:schemeClr val="bg1"/>
                </a:solidFill>
                <a:sym typeface="+mn-ea"/>
              </a:rPr>
              <a:t>Heartbeat </a:t>
            </a:r>
            <a:r>
              <a:rPr kumimoji="1" lang="zh-CN" altLang="en-US" sz="3200" dirty="0">
                <a:solidFill>
                  <a:schemeClr val="bg1"/>
                </a:solidFill>
                <a:sym typeface="+mn-ea"/>
              </a:rPr>
              <a:t>进行保活检测，保证连接可用性。</a:t>
            </a:r>
            <a:endParaRPr kumimoji="1" lang="zh-CN" altLang="en-US" sz="3200" dirty="0">
              <a:solidFill>
                <a:schemeClr val="bg1"/>
              </a:solidFill>
              <a:sym typeface="+mn-ea"/>
            </a:endParaRPr>
          </a:p>
          <a:p>
            <a:pPr algn="l">
              <a:buFont typeface="Arial" panose="020B0604020202090204" pitchFamily="34" charset="0"/>
            </a:pPr>
            <a:r>
              <a:rPr kumimoji="1" lang="zh-CN" altLang="en-US" sz="3200" dirty="0">
                <a:solidFill>
                  <a:schemeClr val="bg1"/>
                </a:solidFill>
                <a:sym typeface="+mn-ea"/>
              </a:rPr>
              <a:t>节点之间通过云 </a:t>
            </a:r>
            <a:r>
              <a:rPr kumimoji="1" lang="en-US" altLang="zh-CN" sz="3200" dirty="0">
                <a:solidFill>
                  <a:schemeClr val="bg1"/>
                </a:solidFill>
                <a:sym typeface="+mn-ea"/>
              </a:rPr>
              <a:t>VPC </a:t>
            </a:r>
            <a:r>
              <a:rPr kumimoji="1" lang="zh-CN" altLang="en-US" sz="3200" dirty="0">
                <a:solidFill>
                  <a:schemeClr val="bg1"/>
                </a:solidFill>
                <a:sym typeface="+mn-ea"/>
              </a:rPr>
              <a:t>专线通信，按地区部署分布。</a:t>
            </a:r>
            <a:endParaRPr kumimoji="1" lang="zh-CN" altLang="en-US" sz="3200" dirty="0">
              <a:solidFill>
                <a:schemeClr val="bg1"/>
              </a:solidFill>
              <a:sym typeface="+mn-ea"/>
            </a:endParaRPr>
          </a:p>
          <a:p>
            <a:pPr algn="l">
              <a:buFont typeface="Arial" panose="020B0604020202090204" pitchFamily="34" charset="0"/>
            </a:pPr>
            <a:r>
              <a:rPr kumimoji="1" lang="zh-CN" altLang="en-US" sz="3200" dirty="0">
                <a:solidFill>
                  <a:schemeClr val="bg1"/>
                </a:solidFill>
                <a:sym typeface="+mn-ea"/>
              </a:rPr>
              <a:t>国内：</a:t>
            </a:r>
            <a:endParaRPr kumimoji="1" lang="zh-CN" altLang="en-US" sz="3200" i="1" dirty="0">
              <a:solidFill>
                <a:schemeClr val="accent1"/>
              </a:solidFill>
              <a:sym typeface="+mn-ea"/>
            </a:endParaRPr>
          </a:p>
          <a:p>
            <a:pPr marL="457200" indent="-457200" algn="l">
              <a:buFont typeface="Arial" panose="020B0604020202090204" pitchFamily="34" charset="0"/>
              <a:buChar char="•"/>
            </a:pP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华北（北京）</a:t>
            </a:r>
            <a:endParaRPr kumimoji="1" lang="zh-CN" altLang="en-US" sz="3200" i="1" dirty="0">
              <a:solidFill>
                <a:schemeClr val="accent1"/>
              </a:solidFill>
              <a:sym typeface="+mn-ea"/>
            </a:endParaRPr>
          </a:p>
          <a:p>
            <a:pPr marL="457200" indent="-457200" algn="l">
              <a:buFont typeface="Arial" panose="020B0604020202090204" pitchFamily="34" charset="0"/>
              <a:buChar char="•"/>
            </a:pP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华中（上海、杭州）</a:t>
            </a:r>
            <a:endParaRPr kumimoji="1" lang="zh-CN" altLang="en-US" sz="3200" i="1" dirty="0">
              <a:solidFill>
                <a:schemeClr val="accent1"/>
              </a:solidFill>
              <a:sym typeface="+mn-ea"/>
            </a:endParaRPr>
          </a:p>
          <a:p>
            <a:pPr marL="457200" indent="-457200" algn="l">
              <a:buFont typeface="Arial" panose="020B0604020202090204" pitchFamily="34" charset="0"/>
              <a:buChar char="•"/>
            </a:pP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华南（广州、深圳）</a:t>
            </a:r>
            <a:endParaRPr kumimoji="1" lang="zh-CN" altLang="en-US" sz="3200" i="1" dirty="0">
              <a:solidFill>
                <a:schemeClr val="accent1"/>
              </a:solidFill>
              <a:sym typeface="+mn-ea"/>
            </a:endParaRPr>
          </a:p>
          <a:p>
            <a:pPr marL="457200" indent="-457200" algn="l">
              <a:buFont typeface="Arial" panose="020B0604020202090204" pitchFamily="34" charset="0"/>
              <a:buChar char="•"/>
            </a:pP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华西（四川）</a:t>
            </a:r>
            <a:endParaRPr kumimoji="1" lang="zh-CN" altLang="en-US" sz="3200" i="1" dirty="0">
              <a:solidFill>
                <a:schemeClr val="accent1"/>
              </a:solidFill>
              <a:sym typeface="+mn-ea"/>
            </a:endParaRPr>
          </a:p>
          <a:p>
            <a:pPr algn="l">
              <a:buFont typeface="Arial" panose="020B0604020202090204" pitchFamily="34" charset="0"/>
            </a:pPr>
            <a:r>
              <a:rPr kumimoji="1" lang="zh-CN" altLang="en-US" sz="3200" dirty="0">
                <a:solidFill>
                  <a:schemeClr val="bg1"/>
                </a:solidFill>
                <a:sym typeface="+mn-ea"/>
              </a:rPr>
              <a:t>国外：</a:t>
            </a:r>
            <a:endParaRPr kumimoji="1" lang="zh-CN" altLang="en-US" sz="3200" i="1" dirty="0">
              <a:solidFill>
                <a:schemeClr val="accent1"/>
              </a:solidFill>
              <a:sym typeface="+mn-ea"/>
            </a:endParaRPr>
          </a:p>
          <a:p>
            <a:pPr marL="457200" indent="-457200" algn="l">
              <a:buFont typeface="Arial" panose="020B0604020202090204" pitchFamily="34" charset="0"/>
              <a:buChar char="•"/>
            </a:pP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香港、日本、美国、欧洲</a:t>
            </a:r>
            <a:endParaRPr kumimoji="1" lang="zh-CN" altLang="en-US" sz="3200" i="1" dirty="0">
              <a:solidFill>
                <a:schemeClr val="accent1"/>
              </a:solidFill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454380" y="2995930"/>
            <a:ext cx="8723630" cy="901827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>
          <a:xfrm>
            <a:off x="7318800" y="3790800"/>
            <a:ext cx="14637599" cy="7793999"/>
          </a:xfrm>
        </p:spPr>
        <p:txBody>
          <a:bodyPr/>
          <a:lstStyle/>
          <a:p>
            <a:pPr marL="571500" indent="-571500">
              <a:buFont typeface="Arial" panose="020B0604020202090204" pitchFamily="34" charset="0"/>
              <a:buChar char="•"/>
            </a:pPr>
            <a:r>
              <a:rPr kumimoji="1" lang="zh-CN" altLang="en-US">
                <a:solidFill>
                  <a:schemeClr val="accent1"/>
                </a:solidFill>
              </a:rPr>
              <a:t>网络通信协议</a:t>
            </a:r>
            <a:endParaRPr kumimoji="1" lang="zh-CN" altLang="en-US">
              <a:solidFill>
                <a:schemeClr val="bg1"/>
              </a:solidFill>
            </a:endParaRPr>
          </a:p>
          <a:p>
            <a:pPr marL="571500" indent="-571500">
              <a:buFont typeface="Arial" panose="020B0604020202090204" pitchFamily="34" charset="0"/>
              <a:buChar char="•"/>
            </a:pPr>
            <a:r>
              <a:rPr kumimoji="1" lang="zh-CN" altLang="en-US">
                <a:solidFill>
                  <a:schemeClr val="bg1"/>
                </a:solidFill>
              </a:rPr>
              <a:t>Go 实现网络编程</a:t>
            </a:r>
            <a:endParaRPr kumimoji="1"/>
          </a:p>
          <a:p>
            <a:pPr marL="571500" indent="-571500">
              <a:buFont typeface="Arial" panose="020B0604020202090204" pitchFamily="34" charset="0"/>
              <a:buChar char="•"/>
            </a:pPr>
            <a:r>
              <a:rPr kumimoji="1">
                <a:sym typeface="+mn-ea"/>
              </a:rPr>
              <a:t>Goim </a:t>
            </a:r>
            <a:r>
              <a:rPr kumimoji="1" lang="zh-CN">
                <a:sym typeface="+mn-ea"/>
              </a:rPr>
              <a:t>长连接网关</a:t>
            </a:r>
            <a:endParaRPr kumimoji="1"/>
          </a:p>
          <a:p>
            <a:pPr marL="571500" indent="-571500">
              <a:buFont typeface="Arial" panose="020B0604020202090204" pitchFamily="34" charset="0"/>
              <a:buChar char="•"/>
            </a:pPr>
            <a:r>
              <a:rPr kumimoji="1" lang="en-US">
                <a:sym typeface="+mn-ea"/>
              </a:rPr>
              <a:t>ID </a:t>
            </a:r>
            <a:r>
              <a:rPr kumimoji="1" lang="zh-CN" altLang="en-US">
                <a:sym typeface="+mn-ea"/>
              </a:rPr>
              <a:t>分布式生成器</a:t>
            </a:r>
            <a:endParaRPr kumimoji="1" lang="zh-CN" altLang="en-US"/>
          </a:p>
          <a:p>
            <a:pPr marL="571500" indent="-571500">
              <a:buFont typeface="Arial" panose="020B0604020202090204" pitchFamily="34" charset="0"/>
              <a:buChar char="•"/>
            </a:pPr>
            <a:r>
              <a:rPr kumimoji="1" lang="en-US" altLang="zh-CN">
                <a:sym typeface="+mn-ea"/>
              </a:rPr>
              <a:t>IM </a:t>
            </a:r>
            <a:r>
              <a:rPr kumimoji="1" lang="zh-CN" altLang="en-US">
                <a:sym typeface="+mn-ea"/>
              </a:rPr>
              <a:t>私信系统</a:t>
            </a:r>
            <a:endParaRPr kumimoji="1"/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Goim 长连接 TCP 编程 - </a:t>
            </a:r>
            <a:r>
              <a:rPr kumimoji="1" lang="zh-CN" altLang="en-US"/>
              <a:t>负载均衡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>
          <a:xfrm>
            <a:off x="2462530" y="2731770"/>
            <a:ext cx="9694545" cy="10365105"/>
          </a:xfrm>
        </p:spPr>
        <p:txBody>
          <a:bodyPr anchor="t" anchorCtr="0">
            <a:noAutofit/>
          </a:bodyPr>
          <a:p>
            <a:pPr algn="l">
              <a:buFont typeface="Arial" panose="020B0604020202090204" pitchFamily="34" charset="0"/>
            </a:pPr>
            <a:r>
              <a:rPr kumimoji="1" lang="zh-CN" altLang="en-US" sz="3200" dirty="0">
                <a:solidFill>
                  <a:schemeClr val="bg1"/>
                </a:solidFill>
                <a:sym typeface="+mn-ea"/>
              </a:rPr>
              <a:t>长连接负载均衡比较特殊，需要按一定的负载算法进行分配节点，可以通过 </a:t>
            </a:r>
            <a:r>
              <a:rPr kumimoji="1" lang="en-US" altLang="zh-CN" sz="3200" dirty="0">
                <a:solidFill>
                  <a:schemeClr val="bg1"/>
                </a:solidFill>
                <a:sym typeface="+mn-ea"/>
              </a:rPr>
              <a:t>HTTPDNS </a:t>
            </a:r>
            <a:r>
              <a:rPr kumimoji="1" lang="zh-CN" altLang="en-US" sz="3200" dirty="0">
                <a:solidFill>
                  <a:schemeClr val="bg1"/>
                </a:solidFill>
                <a:sym typeface="+mn-ea"/>
              </a:rPr>
              <a:t>方式，请求获致到对应的节点 </a:t>
            </a:r>
            <a:r>
              <a:rPr kumimoji="1" lang="en-US" altLang="zh-CN" sz="3200" dirty="0">
                <a:solidFill>
                  <a:schemeClr val="bg1"/>
                </a:solidFill>
                <a:sym typeface="+mn-ea"/>
              </a:rPr>
              <a:t>IP </a:t>
            </a:r>
            <a:r>
              <a:rPr kumimoji="1" lang="zh-CN" altLang="en-US" sz="3200" dirty="0">
                <a:solidFill>
                  <a:schemeClr val="bg1"/>
                </a:solidFill>
                <a:sym typeface="+mn-ea"/>
              </a:rPr>
              <a:t>列表，例如，返回固定数量 </a:t>
            </a:r>
            <a:r>
              <a:rPr kumimoji="1" lang="en-US" altLang="zh-CN" sz="3200" dirty="0">
                <a:solidFill>
                  <a:schemeClr val="bg1"/>
                </a:solidFill>
                <a:sym typeface="+mn-ea"/>
              </a:rPr>
              <a:t>IP</a:t>
            </a:r>
            <a:r>
              <a:rPr kumimoji="1" lang="zh-CN" altLang="en-US" sz="3200" dirty="0">
                <a:solidFill>
                  <a:schemeClr val="bg1"/>
                </a:solidFill>
                <a:sym typeface="+mn-ea"/>
              </a:rPr>
              <a:t>，按一定的权重或者最少连接数进行排序，客户端通过 </a:t>
            </a:r>
            <a:r>
              <a:rPr kumimoji="1" lang="en-US" altLang="zh-CN" sz="3200" dirty="0">
                <a:solidFill>
                  <a:schemeClr val="bg1"/>
                </a:solidFill>
                <a:sym typeface="+mn-ea"/>
              </a:rPr>
              <a:t>IP </a:t>
            </a:r>
            <a:r>
              <a:rPr kumimoji="1" lang="zh-CN" altLang="en-US" sz="3200" dirty="0">
                <a:solidFill>
                  <a:schemeClr val="bg1"/>
                </a:solidFill>
                <a:sym typeface="+mn-ea"/>
              </a:rPr>
              <a:t>逐个重试连接；</a:t>
            </a:r>
            <a:endParaRPr kumimoji="1" lang="zh-CN" altLang="en-US" sz="3200" i="1" dirty="0">
              <a:solidFill>
                <a:schemeClr val="accent1"/>
              </a:solidFill>
              <a:sym typeface="+mn-ea"/>
            </a:endParaRPr>
          </a:p>
          <a:p>
            <a:pPr marL="457200" indent="-457200" algn="l">
              <a:buFont typeface="Arial" panose="020B0604020202090204" pitchFamily="34" charset="0"/>
              <a:buChar char="•"/>
            </a:pP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Comet </a:t>
            </a: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注册 </a:t>
            </a: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IP </a:t>
            </a: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地址，以及节点权重，定时 </a:t>
            </a: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Renew</a:t>
            </a: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当前节点连接数量；</a:t>
            </a:r>
            <a:endParaRPr kumimoji="1" lang="zh-CN" altLang="en-US" sz="3200" i="1" dirty="0">
              <a:solidFill>
                <a:schemeClr val="accent1"/>
              </a:solidFill>
              <a:sym typeface="+mn-ea"/>
            </a:endParaRPr>
          </a:p>
          <a:p>
            <a:pPr marL="457200" indent="-457200" algn="l">
              <a:buFont typeface="Arial" panose="020B0604020202090204" pitchFamily="34" charset="0"/>
              <a:buChar char="•"/>
            </a:pP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Balancer </a:t>
            </a: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按地区经纬度计算，按最近地区（经纬度）提供 </a:t>
            </a: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Comet </a:t>
            </a: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节点 </a:t>
            </a: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IP </a:t>
            </a: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列表，以及权重计算排序；</a:t>
            </a:r>
            <a:endParaRPr kumimoji="1" lang="zh-CN" altLang="en-US" sz="3200" i="1" dirty="0">
              <a:solidFill>
                <a:schemeClr val="accent1"/>
              </a:solidFill>
              <a:sym typeface="+mn-ea"/>
            </a:endParaRPr>
          </a:p>
          <a:p>
            <a:pPr marL="457200" indent="-457200" algn="l">
              <a:buFont typeface="Arial" panose="020B0604020202090204" pitchFamily="34" charset="0"/>
              <a:buChar char="•"/>
            </a:pP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BFF </a:t>
            </a: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返回对应的长连接节点 </a:t>
            </a: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IP</a:t>
            </a: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，客户端可以通过 </a:t>
            </a: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IP</a:t>
            </a: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直接连；</a:t>
            </a:r>
            <a:endParaRPr kumimoji="1" lang="zh-CN" altLang="en-US" sz="3200" i="1" dirty="0">
              <a:solidFill>
                <a:schemeClr val="accent1"/>
              </a:solidFill>
              <a:sym typeface="+mn-ea"/>
            </a:endParaRPr>
          </a:p>
          <a:p>
            <a:pPr marL="457200" indent="-457200" algn="l">
              <a:buFont typeface="Arial" panose="020B0604020202090204" pitchFamily="34" charset="0"/>
              <a:buChar char="•"/>
            </a:pP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客户端 按返回 </a:t>
            </a: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IP </a:t>
            </a: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列表顺序，逐个连接尝试建立长连接</a:t>
            </a:r>
            <a:endParaRPr kumimoji="1" lang="zh-CN" altLang="en-US" sz="3200" i="1" dirty="0">
              <a:solidFill>
                <a:schemeClr val="accent1"/>
              </a:solidFill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049885" y="3813810"/>
            <a:ext cx="9576435" cy="608838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Goim 长连接 TCP 编程 - </a:t>
            </a:r>
            <a:r>
              <a:rPr kumimoji="1" lang="zh-CN" altLang="en-US"/>
              <a:t>心跳保活机制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>
          <a:xfrm>
            <a:off x="2462530" y="2731770"/>
            <a:ext cx="11841480" cy="10365105"/>
          </a:xfrm>
        </p:spPr>
        <p:txBody>
          <a:bodyPr anchor="t" anchorCtr="0">
            <a:noAutofit/>
          </a:bodyPr>
          <a:p>
            <a:pPr algn="l">
              <a:buFont typeface="Arial" panose="020B0604020202090204" pitchFamily="34" charset="0"/>
            </a:pPr>
            <a:r>
              <a:rPr kumimoji="1" lang="en-US" altLang="zh-CN" sz="3200" dirty="0">
                <a:solidFill>
                  <a:schemeClr val="bg1"/>
                </a:solidFill>
                <a:sym typeface="+mn-ea"/>
              </a:rPr>
              <a:t>长连接断开的原因</a:t>
            </a:r>
            <a:r>
              <a:rPr kumimoji="1" lang="zh-CN" altLang="en-US" sz="3200" dirty="0">
                <a:solidFill>
                  <a:schemeClr val="bg1"/>
                </a:solidFill>
                <a:sym typeface="+mn-ea"/>
              </a:rPr>
              <a:t>：</a:t>
            </a:r>
            <a:endParaRPr kumimoji="1" lang="en-US" altLang="zh-CN" sz="3200" i="1" dirty="0">
              <a:solidFill>
                <a:schemeClr val="accent1"/>
              </a:solidFill>
              <a:sym typeface="+mn-ea"/>
            </a:endParaRPr>
          </a:p>
          <a:p>
            <a:pPr marL="457200" indent="-457200" algn="l">
              <a:buFont typeface="Arial" panose="020B0604020202090204" pitchFamily="34" charset="0"/>
              <a:buChar char="•"/>
            </a:pP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长连接所在进程被杀死</a:t>
            </a:r>
            <a:endParaRPr kumimoji="1" lang="en-US" altLang="zh-CN" sz="3200" i="1" dirty="0">
              <a:solidFill>
                <a:schemeClr val="accent1"/>
              </a:solidFill>
              <a:sym typeface="+mn-ea"/>
            </a:endParaRPr>
          </a:p>
          <a:p>
            <a:pPr marL="457200" indent="-457200" algn="l">
              <a:buFont typeface="Arial" panose="020B0604020202090204" pitchFamily="34" charset="0"/>
              <a:buChar char="•"/>
            </a:pP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NAT 超时</a:t>
            </a:r>
            <a:endParaRPr kumimoji="1" lang="en-US" altLang="zh-CN" sz="3200" i="1" dirty="0">
              <a:solidFill>
                <a:schemeClr val="accent1"/>
              </a:solidFill>
              <a:sym typeface="+mn-ea"/>
            </a:endParaRPr>
          </a:p>
          <a:p>
            <a:pPr marL="457200" indent="-457200" algn="l">
              <a:buFont typeface="Arial" panose="020B0604020202090204" pitchFamily="34" charset="0"/>
              <a:buChar char="•"/>
            </a:pP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网络状态发生变化，如移动网络 &amp; Wifi 切换、断开、重连</a:t>
            </a:r>
            <a:endParaRPr kumimoji="1" lang="en-US" altLang="zh-CN" sz="3200" i="1" dirty="0">
              <a:solidFill>
                <a:schemeClr val="accent1"/>
              </a:solidFill>
              <a:sym typeface="+mn-ea"/>
            </a:endParaRPr>
          </a:p>
          <a:p>
            <a:pPr marL="457200" indent="-457200" algn="l">
              <a:buFont typeface="Arial" panose="020B0604020202090204" pitchFamily="34" charset="0"/>
              <a:buChar char="•"/>
            </a:pP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其他不可抗因素（网络状态差、DHCP 的租期等等 ）</a:t>
            </a:r>
            <a:endParaRPr kumimoji="1" lang="en-US" altLang="zh-CN" sz="3200" i="1" dirty="0">
              <a:solidFill>
                <a:schemeClr val="accent1"/>
              </a:solidFill>
              <a:sym typeface="+mn-ea"/>
            </a:endParaRPr>
          </a:p>
          <a:p>
            <a:pPr algn="l">
              <a:buFont typeface="Arial" panose="020B0604020202090204" pitchFamily="34" charset="0"/>
            </a:pPr>
            <a:r>
              <a:rPr kumimoji="1" lang="en-US" altLang="zh-CN" sz="3200" i="1" dirty="0">
                <a:solidFill>
                  <a:schemeClr val="bg1"/>
                </a:solidFill>
                <a:sym typeface="+mn-ea"/>
              </a:rPr>
              <a:t>高效维持长连接方案</a:t>
            </a:r>
            <a:endParaRPr kumimoji="1" lang="en-US" altLang="zh-CN" sz="3200" i="1" dirty="0">
              <a:solidFill>
                <a:schemeClr val="accent1"/>
              </a:solidFill>
              <a:sym typeface="+mn-ea"/>
            </a:endParaRPr>
          </a:p>
          <a:p>
            <a:pPr marL="457200" indent="-457200" algn="l">
              <a:buFont typeface="Arial" panose="020B0604020202090204" pitchFamily="34" charset="0"/>
              <a:buChar char="•"/>
            </a:pP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进程保活（防止进程被杀死）</a:t>
            </a:r>
            <a:endParaRPr kumimoji="1" lang="en-US" altLang="zh-CN" sz="3200" i="1" dirty="0">
              <a:solidFill>
                <a:schemeClr val="accent1"/>
              </a:solidFill>
              <a:sym typeface="+mn-ea"/>
            </a:endParaRPr>
          </a:p>
          <a:p>
            <a:pPr marL="457200" indent="-457200" algn="l">
              <a:buFont typeface="Arial" panose="020B0604020202090204" pitchFamily="34" charset="0"/>
              <a:buChar char="•"/>
            </a:pP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心跳保活（阻止 NAT </a:t>
            </a: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超时</a:t>
            </a: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）</a:t>
            </a:r>
            <a:endParaRPr kumimoji="1" lang="en-US" altLang="zh-CN" sz="3200" i="1" dirty="0">
              <a:solidFill>
                <a:schemeClr val="accent1"/>
              </a:solidFill>
              <a:sym typeface="+mn-ea"/>
            </a:endParaRPr>
          </a:p>
          <a:p>
            <a:pPr marL="457200" indent="-457200" algn="l">
              <a:buFont typeface="Arial" panose="020B0604020202090204" pitchFamily="34" charset="0"/>
              <a:buChar char="•"/>
            </a:pP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断线重连（断网以后重新连接网络）</a:t>
            </a:r>
            <a:endParaRPr kumimoji="1" lang="en-US" altLang="zh-CN" sz="3200" i="1" dirty="0">
              <a:solidFill>
                <a:schemeClr val="accent1"/>
              </a:solidFill>
              <a:sym typeface="+mn-ea"/>
            </a:endParaRPr>
          </a:p>
          <a:p>
            <a:pPr algn="l">
              <a:buFont typeface="Arial" panose="020B0604020202090204" pitchFamily="34" charset="0"/>
            </a:pPr>
            <a:r>
              <a:rPr kumimoji="1" lang="zh-CN" altLang="en-US" sz="3200" dirty="0">
                <a:solidFill>
                  <a:schemeClr val="bg1"/>
                </a:solidFill>
                <a:sym typeface="+mn-ea"/>
              </a:rPr>
              <a:t>自适应心跳时间</a:t>
            </a:r>
            <a:endParaRPr kumimoji="1" lang="zh-CN" altLang="en-US" sz="3200" dirty="0">
              <a:solidFill>
                <a:schemeClr val="bg1"/>
              </a:solidFill>
              <a:sym typeface="+mn-ea"/>
            </a:endParaRPr>
          </a:p>
          <a:p>
            <a:pPr marL="457200" indent="-457200" algn="l">
              <a:buFont typeface="Arial" panose="020B0604020202090204" pitchFamily="34" charset="0"/>
              <a:buChar char="•"/>
            </a:pP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心</a:t>
            </a: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跳可选区间</a:t>
            </a: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，</a:t>
            </a: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[min=60s，max=300s]</a:t>
            </a:r>
            <a:endParaRPr kumimoji="1" lang="en-US" altLang="zh-CN" sz="3200" i="1" dirty="0">
              <a:solidFill>
                <a:schemeClr val="accent1"/>
              </a:solidFill>
              <a:sym typeface="+mn-ea"/>
            </a:endParaRPr>
          </a:p>
          <a:p>
            <a:pPr marL="457200" indent="-457200" algn="l">
              <a:buFont typeface="Arial" panose="020B0604020202090204" pitchFamily="34" charset="0"/>
              <a:buChar char="•"/>
            </a:pP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心跳增加步长</a:t>
            </a: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，</a:t>
            </a: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step=30s</a:t>
            </a:r>
            <a:endParaRPr kumimoji="1" lang="en-US" altLang="zh-CN" sz="3200" i="1" dirty="0">
              <a:solidFill>
                <a:schemeClr val="accent1"/>
              </a:solidFill>
              <a:sym typeface="+mn-ea"/>
            </a:endParaRPr>
          </a:p>
          <a:p>
            <a:pPr marL="457200" indent="-457200" algn="l">
              <a:buFont typeface="Arial" panose="020B0604020202090204" pitchFamily="34" charset="0"/>
              <a:buChar char="•"/>
            </a:pP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心跳周期探测，</a:t>
            </a: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success=current + step</a:t>
            </a: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、</a:t>
            </a: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fail=current - step</a:t>
            </a:r>
            <a:endParaRPr kumimoji="1" lang="en-US" altLang="zh-CN" sz="3200" i="1" dirty="0">
              <a:solidFill>
                <a:schemeClr val="accent1"/>
              </a:solidFill>
              <a:sym typeface="+mn-ea"/>
            </a:endParaRPr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Goim 长连接 TCP 编程 - </a:t>
            </a:r>
            <a:r>
              <a:rPr kumimoji="1" lang="zh-CN" altLang="en-US"/>
              <a:t>用户鉴权和 Session 信息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>
          <a:xfrm>
            <a:off x="2462530" y="2731770"/>
            <a:ext cx="9694545" cy="10365105"/>
          </a:xfrm>
        </p:spPr>
        <p:txBody>
          <a:bodyPr anchor="t" anchorCtr="0">
            <a:noAutofit/>
          </a:bodyPr>
          <a:p>
            <a:pPr algn="l">
              <a:buFont typeface="Arial" panose="020B0604020202090204" pitchFamily="34" charset="0"/>
            </a:pPr>
            <a:r>
              <a:rPr kumimoji="1" lang="zh-CN" altLang="en-US" sz="3200" dirty="0">
                <a:solidFill>
                  <a:schemeClr val="bg1"/>
                </a:solidFill>
                <a:sym typeface="+mn-ea"/>
              </a:rPr>
              <a:t>用户鉴权，在长连接建立成功后，需要先进行连接鉴权，并且绑定对应的会话信息；</a:t>
            </a:r>
            <a:endParaRPr kumimoji="1" lang="zh-CN" altLang="en-US" sz="3200" dirty="0">
              <a:solidFill>
                <a:schemeClr val="bg1"/>
              </a:solidFill>
              <a:sym typeface="+mn-ea"/>
            </a:endParaRPr>
          </a:p>
          <a:p>
            <a:pPr algn="l">
              <a:buFont typeface="Arial" panose="020B0604020202090204" pitchFamily="34" charset="0"/>
            </a:pPr>
            <a:r>
              <a:rPr kumimoji="1" lang="en-US" altLang="zh-CN" sz="3200" dirty="0">
                <a:solidFill>
                  <a:schemeClr val="bg1"/>
                </a:solidFill>
                <a:sym typeface="+mn-ea"/>
              </a:rPr>
              <a:t>Connect</a:t>
            </a:r>
            <a:r>
              <a:rPr kumimoji="1" lang="zh-CN" altLang="en-US" sz="3200" dirty="0">
                <a:solidFill>
                  <a:schemeClr val="bg1"/>
                </a:solidFill>
                <a:sym typeface="+mn-ea"/>
              </a:rPr>
              <a:t>，建立连接进行鉴权，保存 </a:t>
            </a:r>
            <a:r>
              <a:rPr kumimoji="1" lang="en-US" altLang="zh-CN" sz="3200" dirty="0">
                <a:solidFill>
                  <a:schemeClr val="bg1"/>
                </a:solidFill>
                <a:sym typeface="+mn-ea"/>
              </a:rPr>
              <a:t>Session </a:t>
            </a:r>
            <a:r>
              <a:rPr kumimoji="1" lang="zh-CN" altLang="en-US" sz="3200" dirty="0">
                <a:solidFill>
                  <a:schemeClr val="bg1"/>
                </a:solidFill>
                <a:sym typeface="+mn-ea"/>
              </a:rPr>
              <a:t>信息：</a:t>
            </a:r>
            <a:endParaRPr kumimoji="1" lang="en-US" altLang="zh-CN" sz="3200" i="1" dirty="0">
              <a:solidFill>
                <a:schemeClr val="accent1"/>
              </a:solidFill>
              <a:sym typeface="+mn-ea"/>
            </a:endParaRPr>
          </a:p>
          <a:p>
            <a:pPr marL="457200" indent="-457200" algn="l">
              <a:buFont typeface="Arial" panose="020B0604020202090204" pitchFamily="34" charset="0"/>
              <a:buChar char="•"/>
            </a:pP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DeviceID</a:t>
            </a: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，设备唯一 </a:t>
            </a: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ID</a:t>
            </a:r>
            <a:endParaRPr kumimoji="1" lang="en-US" altLang="zh-CN" sz="3200" i="1" dirty="0">
              <a:solidFill>
                <a:schemeClr val="accent1"/>
              </a:solidFill>
              <a:sym typeface="+mn-ea"/>
            </a:endParaRPr>
          </a:p>
          <a:p>
            <a:pPr marL="457200" indent="-457200" algn="l">
              <a:buFont typeface="Arial" panose="020B0604020202090204" pitchFamily="34" charset="0"/>
              <a:buChar char="•"/>
            </a:pP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Token</a:t>
            </a: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，用户鉴权 </a:t>
            </a: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Token</a:t>
            </a: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，认证得到用户 </a:t>
            </a: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ID</a:t>
            </a:r>
            <a:endParaRPr kumimoji="1" lang="en-US" altLang="zh-CN" sz="3200" i="1" dirty="0">
              <a:solidFill>
                <a:schemeClr val="accent1"/>
              </a:solidFill>
              <a:sym typeface="+mn-ea"/>
            </a:endParaRPr>
          </a:p>
          <a:p>
            <a:pPr marL="457200" indent="-457200" algn="l">
              <a:buFont typeface="Arial" panose="020B0604020202090204" pitchFamily="34" charset="0"/>
              <a:buChar char="•"/>
            </a:pP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CometID</a:t>
            </a: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，连接所在 </a:t>
            </a: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comet </a:t>
            </a: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节点</a:t>
            </a:r>
            <a:endParaRPr kumimoji="1" lang="zh-CN" altLang="en-US" sz="3200" i="1" dirty="0">
              <a:solidFill>
                <a:schemeClr val="accent1"/>
              </a:solidFill>
              <a:sym typeface="+mn-ea"/>
            </a:endParaRPr>
          </a:p>
          <a:p>
            <a:pPr algn="l">
              <a:buFont typeface="Arial" panose="020B0604020202090204" pitchFamily="34" charset="0"/>
            </a:pPr>
            <a:r>
              <a:rPr kumimoji="1" lang="en-US" altLang="zh-CN" sz="3200" dirty="0">
                <a:solidFill>
                  <a:schemeClr val="bg1"/>
                </a:solidFill>
                <a:sym typeface="+mn-ea"/>
              </a:rPr>
              <a:t>Disconnect</a:t>
            </a:r>
            <a:r>
              <a:rPr kumimoji="1" lang="zh-CN" altLang="en-US" sz="3200" dirty="0">
                <a:solidFill>
                  <a:schemeClr val="bg1"/>
                </a:solidFill>
                <a:sym typeface="+mn-ea"/>
              </a:rPr>
              <a:t>，断开连接，删除对应 </a:t>
            </a:r>
            <a:r>
              <a:rPr kumimoji="1" lang="en-US" altLang="zh-CN" sz="3200" dirty="0">
                <a:solidFill>
                  <a:schemeClr val="bg1"/>
                </a:solidFill>
                <a:sym typeface="+mn-ea"/>
              </a:rPr>
              <a:t>Session </a:t>
            </a:r>
            <a:r>
              <a:rPr kumimoji="1" lang="zh-CN" altLang="en-US" sz="3200" dirty="0">
                <a:solidFill>
                  <a:schemeClr val="bg1"/>
                </a:solidFill>
                <a:sym typeface="+mn-ea"/>
              </a:rPr>
              <a:t>信息：</a:t>
            </a:r>
            <a:endParaRPr kumimoji="1" lang="zh-CN" altLang="en-US" sz="3200" i="1" dirty="0">
              <a:solidFill>
                <a:schemeClr val="accent1"/>
              </a:solidFill>
              <a:sym typeface="+mn-ea"/>
            </a:endParaRPr>
          </a:p>
          <a:p>
            <a:pPr marL="457200" indent="-457200" algn="l">
              <a:buFont typeface="Arial" panose="020B0604020202090204" pitchFamily="34" charset="0"/>
              <a:buChar char="•"/>
            </a:pP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DeviceID</a:t>
            </a: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，设备唯一 </a:t>
            </a: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ID</a:t>
            </a:r>
            <a:endParaRPr kumimoji="1" lang="en-US" altLang="zh-CN" sz="3200" i="1" dirty="0">
              <a:solidFill>
                <a:schemeClr val="accent1"/>
              </a:solidFill>
              <a:sym typeface="+mn-ea"/>
            </a:endParaRPr>
          </a:p>
          <a:p>
            <a:pPr marL="457200" indent="-457200" algn="l">
              <a:buFont typeface="Arial" panose="020B0604020202090204" pitchFamily="34" charset="0"/>
              <a:buChar char="•"/>
            </a:pP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CometID</a:t>
            </a: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，连接所在 </a:t>
            </a: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Comet </a:t>
            </a: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节点</a:t>
            </a:r>
            <a:endParaRPr kumimoji="1" lang="zh-CN" altLang="en-US" sz="3200" i="1" dirty="0">
              <a:solidFill>
                <a:schemeClr val="accent1"/>
              </a:solidFill>
              <a:sym typeface="+mn-ea"/>
            </a:endParaRPr>
          </a:p>
          <a:p>
            <a:pPr marL="457200" indent="-457200" algn="l">
              <a:buFont typeface="Arial" panose="020B0604020202090204" pitchFamily="34" charset="0"/>
              <a:buChar char="•"/>
            </a:pP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UserID</a:t>
            </a: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，用户 </a:t>
            </a: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ID</a:t>
            </a:r>
            <a:endParaRPr kumimoji="1" lang="zh-CN" altLang="en-US" sz="3200" i="1" dirty="0">
              <a:solidFill>
                <a:schemeClr val="accent1"/>
              </a:solidFill>
              <a:sym typeface="+mn-ea"/>
            </a:endParaRPr>
          </a:p>
          <a:p>
            <a:pPr algn="l">
              <a:buFont typeface="Arial" panose="020B0604020202090204" pitchFamily="34" charset="0"/>
            </a:pPr>
            <a:r>
              <a:rPr kumimoji="1" lang="en-US" altLang="zh-CN" sz="3200" dirty="0">
                <a:solidFill>
                  <a:schemeClr val="bg1"/>
                </a:solidFill>
                <a:sym typeface="+mn-ea"/>
              </a:rPr>
              <a:t>Session</a:t>
            </a:r>
            <a:r>
              <a:rPr kumimoji="1" lang="zh-CN" altLang="en-US" sz="3200" dirty="0">
                <a:solidFill>
                  <a:schemeClr val="bg1"/>
                </a:solidFill>
                <a:sym typeface="+mn-ea"/>
              </a:rPr>
              <a:t>，会话信息通过 </a:t>
            </a:r>
            <a:r>
              <a:rPr kumimoji="1" lang="en-US" altLang="zh-CN" sz="3200" dirty="0">
                <a:solidFill>
                  <a:schemeClr val="bg1"/>
                </a:solidFill>
                <a:sym typeface="+mn-ea"/>
              </a:rPr>
              <a:t>Redis </a:t>
            </a:r>
            <a:r>
              <a:rPr kumimoji="1" lang="zh-CN" altLang="en-US" sz="3200" dirty="0">
                <a:solidFill>
                  <a:schemeClr val="bg1"/>
                </a:solidFill>
                <a:sym typeface="+mn-ea"/>
              </a:rPr>
              <a:t>保存连接路由信息：</a:t>
            </a:r>
            <a:endParaRPr kumimoji="1" lang="en-US" altLang="zh-CN" sz="3200" i="1" dirty="0">
              <a:solidFill>
                <a:schemeClr val="accent1"/>
              </a:solidFill>
              <a:sym typeface="+mn-ea"/>
            </a:endParaRPr>
          </a:p>
          <a:p>
            <a:pPr marL="457200" indent="-457200" algn="l">
              <a:buFont typeface="Arial" panose="020B0604020202090204" pitchFamily="34" charset="0"/>
              <a:buChar char="•"/>
            </a:pP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连接维度，通过 设备 </a:t>
            </a: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ID </a:t>
            </a: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找到所在 </a:t>
            </a: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Comet </a:t>
            </a: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节点</a:t>
            </a:r>
            <a:endParaRPr kumimoji="1" lang="zh-CN" altLang="en-US" sz="3200" i="1" dirty="0">
              <a:solidFill>
                <a:schemeClr val="accent1"/>
              </a:solidFill>
              <a:sym typeface="+mn-ea"/>
            </a:endParaRPr>
          </a:p>
          <a:p>
            <a:pPr marL="457200" indent="-457200" algn="l">
              <a:buFont typeface="Arial" panose="020B0604020202090204" pitchFamily="34" charset="0"/>
              <a:buChar char="•"/>
            </a:pP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用户维度，通过 用户 </a:t>
            </a: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ID </a:t>
            </a: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找到对应的连接和 </a:t>
            </a: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Comet</a:t>
            </a: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所在节点</a:t>
            </a:r>
            <a:endParaRPr kumimoji="1" lang="zh-CN" altLang="en-US" sz="3200" i="1" dirty="0">
              <a:solidFill>
                <a:schemeClr val="accent1"/>
              </a:solidFill>
              <a:sym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319125" y="2851150"/>
            <a:ext cx="7752715" cy="939355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Goim 长连接 TCP 编程 - Comet</a:t>
            </a:r>
            <a:endParaRPr kumimoji="1" lang="en-US" altLang="zh-CN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>
          <a:xfrm>
            <a:off x="2462530" y="2731770"/>
            <a:ext cx="10488295" cy="10365105"/>
          </a:xfrm>
        </p:spPr>
        <p:txBody>
          <a:bodyPr anchor="t" anchorCtr="0">
            <a:noAutofit/>
          </a:bodyPr>
          <a:p>
            <a:pPr algn="l">
              <a:buFont typeface="Arial" panose="020B0604020202090204" pitchFamily="34" charset="0"/>
            </a:pPr>
            <a:r>
              <a:rPr kumimoji="1" lang="en-US" sz="3200" dirty="0">
                <a:solidFill>
                  <a:schemeClr val="bg1"/>
                </a:solidFill>
                <a:sym typeface="+mn-ea"/>
              </a:rPr>
              <a:t>Comet </a:t>
            </a:r>
            <a:r>
              <a:rPr kumimoji="1" lang="zh-CN" altLang="en-US" sz="3200" dirty="0">
                <a:solidFill>
                  <a:schemeClr val="bg1"/>
                </a:solidFill>
                <a:sym typeface="+mn-ea"/>
              </a:rPr>
              <a:t>长连接层，实现连接管理和消息推送</a:t>
            </a:r>
            <a:r>
              <a:rPr kumimoji="1" lang="en-US" sz="3200" dirty="0">
                <a:solidFill>
                  <a:schemeClr val="bg1"/>
                </a:solidFill>
                <a:sym typeface="+mn-ea"/>
              </a:rPr>
              <a:t>：</a:t>
            </a:r>
            <a:endParaRPr kumimoji="1" lang="en-US" sz="3200" i="1" dirty="0">
              <a:solidFill>
                <a:schemeClr val="accent1"/>
              </a:solidFill>
              <a:sym typeface="+mn-ea"/>
            </a:endParaRPr>
          </a:p>
          <a:p>
            <a:pPr algn="l">
              <a:buFont typeface="Arial" panose="020B0604020202090204" pitchFamily="34" charset="0"/>
            </a:pPr>
            <a:r>
              <a:rPr kumimoji="1" lang="en-US" sz="3200" i="1" dirty="0">
                <a:solidFill>
                  <a:schemeClr val="accent1"/>
                </a:solidFill>
                <a:sym typeface="+mn-ea"/>
              </a:rPr>
              <a:t>Protocol</a:t>
            </a: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，</a:t>
            </a:r>
            <a:r>
              <a:rPr kumimoji="1" lang="en-US" sz="3200" i="1" dirty="0">
                <a:solidFill>
                  <a:schemeClr val="accent1"/>
                </a:solidFill>
                <a:sym typeface="+mn-ea"/>
              </a:rPr>
              <a:t>TCP/Websocket </a:t>
            </a: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协议监听；</a:t>
            </a:r>
            <a:endParaRPr kumimoji="1" lang="zh-CN" altLang="en-US" sz="3200" i="1" dirty="0">
              <a:solidFill>
                <a:schemeClr val="accent1"/>
              </a:solidFill>
              <a:sym typeface="+mn-ea"/>
            </a:endParaRPr>
          </a:p>
          <a:p>
            <a:pPr algn="l">
              <a:buFont typeface="Arial" panose="020B0604020202090204" pitchFamily="34" charset="0"/>
            </a:pP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Packet</a:t>
            </a: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，长连接消息包，每个包都有固定长度；</a:t>
            </a:r>
            <a:endParaRPr kumimoji="1" lang="zh-CN" altLang="en-US" sz="3200" i="1" dirty="0">
              <a:solidFill>
                <a:schemeClr val="accent1"/>
              </a:solidFill>
              <a:sym typeface="+mn-ea"/>
            </a:endParaRPr>
          </a:p>
          <a:p>
            <a:pPr algn="l">
              <a:buFont typeface="Arial" panose="020B0604020202090204" pitchFamily="34" charset="0"/>
            </a:pPr>
            <a:r>
              <a:rPr kumimoji="1" lang="en-US" sz="3200" i="1" dirty="0">
                <a:solidFill>
                  <a:schemeClr val="accent1"/>
                </a:solidFill>
                <a:sym typeface="+mn-ea"/>
              </a:rPr>
              <a:t>Channel</a:t>
            </a: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，消息管道相当于每个连接抽象，最终</a:t>
            </a: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TCP/Websocket </a:t>
            </a: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中的封装，进行消息包的读写分发；</a:t>
            </a:r>
            <a:endParaRPr kumimoji="1" lang="en-US" sz="3200" i="1" dirty="0">
              <a:solidFill>
                <a:schemeClr val="accent1"/>
              </a:solidFill>
              <a:sym typeface="+mn-ea"/>
            </a:endParaRPr>
          </a:p>
          <a:p>
            <a:pPr algn="l">
              <a:buFont typeface="Arial" panose="020B0604020202090204" pitchFamily="34" charset="0"/>
            </a:pPr>
            <a:r>
              <a:rPr kumimoji="1" lang="en-US" sz="3200" i="1" dirty="0">
                <a:solidFill>
                  <a:schemeClr val="accent1"/>
                </a:solidFill>
                <a:sym typeface="+mn-ea"/>
              </a:rPr>
              <a:t>Bucket</a:t>
            </a: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，连接通过 </a:t>
            </a: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DeviceID </a:t>
            </a: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进行管理，用于读写锁拆散，并且实现房间消息推送，类似 </a:t>
            </a: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Nginx Worker</a:t>
            </a: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；</a:t>
            </a:r>
            <a:endParaRPr kumimoji="1" lang="en-US" sz="3200" i="1" dirty="0">
              <a:solidFill>
                <a:schemeClr val="accent1"/>
              </a:solidFill>
              <a:sym typeface="+mn-ea"/>
            </a:endParaRPr>
          </a:p>
          <a:p>
            <a:pPr algn="l">
              <a:buFont typeface="Arial" panose="020B0604020202090204" pitchFamily="34" charset="0"/>
            </a:pPr>
            <a:r>
              <a:rPr kumimoji="1" lang="en-US" sz="3200" i="1" dirty="0">
                <a:solidFill>
                  <a:schemeClr val="accent1"/>
                </a:solidFill>
                <a:sym typeface="+mn-ea"/>
              </a:rPr>
              <a:t>Room</a:t>
            </a: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，房间管理通过 </a:t>
            </a: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RoomID </a:t>
            </a: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进行管理，通过链表进行</a:t>
            </a: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Channel </a:t>
            </a: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遍历推送消息；</a:t>
            </a:r>
            <a:endParaRPr kumimoji="1" lang="zh-CN" altLang="en-US" sz="3200" i="1" dirty="0">
              <a:solidFill>
                <a:schemeClr val="accent1"/>
              </a:solidFill>
              <a:sym typeface="+mn-ea"/>
            </a:endParaRPr>
          </a:p>
          <a:p>
            <a:pPr algn="l">
              <a:buFont typeface="Arial" panose="020B0604020202090204" pitchFamily="34" charset="0"/>
            </a:pPr>
            <a:endParaRPr kumimoji="1" lang="zh-CN" altLang="en-US" sz="3200" dirty="0">
              <a:solidFill>
                <a:schemeClr val="bg1"/>
              </a:solidFill>
              <a:sym typeface="+mn-ea"/>
            </a:endParaRPr>
          </a:p>
          <a:p>
            <a:pPr algn="l">
              <a:buFont typeface="Arial" panose="020B0604020202090204" pitchFamily="34" charset="0"/>
            </a:pPr>
            <a:r>
              <a:rPr kumimoji="1" lang="zh-CN" altLang="en-US" sz="3200" dirty="0">
                <a:solidFill>
                  <a:schemeClr val="bg1"/>
                </a:solidFill>
                <a:sym typeface="+mn-ea"/>
              </a:rPr>
              <a:t>每个 </a:t>
            </a:r>
            <a:r>
              <a:rPr kumimoji="1" lang="en-US" altLang="zh-CN" sz="3200" dirty="0">
                <a:solidFill>
                  <a:schemeClr val="bg1"/>
                </a:solidFill>
                <a:sym typeface="+mn-ea"/>
              </a:rPr>
              <a:t>Bucket </a:t>
            </a:r>
            <a:r>
              <a:rPr kumimoji="1" lang="zh-CN" altLang="en-US" sz="3200" dirty="0">
                <a:solidFill>
                  <a:schemeClr val="bg1"/>
                </a:solidFill>
                <a:sym typeface="+mn-ea"/>
              </a:rPr>
              <a:t>都有独立的 </a:t>
            </a:r>
            <a:r>
              <a:rPr kumimoji="1" lang="en-US" altLang="zh-CN" sz="3200" dirty="0">
                <a:solidFill>
                  <a:schemeClr val="bg1"/>
                </a:solidFill>
                <a:sym typeface="+mn-ea"/>
              </a:rPr>
              <a:t>Goroutine </a:t>
            </a:r>
            <a:r>
              <a:rPr kumimoji="1" lang="zh-CN" altLang="en-US" sz="3200" dirty="0">
                <a:solidFill>
                  <a:schemeClr val="bg1"/>
                </a:solidFill>
                <a:sym typeface="+mn-ea"/>
              </a:rPr>
              <a:t>和读写锁优化：</a:t>
            </a:r>
            <a:endParaRPr kumimoji="1" lang="zh-CN" altLang="en-US" sz="3200" i="1" dirty="0">
              <a:solidFill>
                <a:schemeClr val="accent1"/>
              </a:solidFill>
              <a:sym typeface="+mn-ea"/>
            </a:endParaRPr>
          </a:p>
          <a:p>
            <a:pPr algn="l">
              <a:buFont typeface="Arial" panose="020B0604020202090204" pitchFamily="34" charset="0"/>
            </a:pP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Buckets {</a:t>
            </a:r>
            <a:br>
              <a:rPr kumimoji="1" lang="en-US" altLang="zh-CN" sz="3200" i="1" dirty="0">
                <a:solidFill>
                  <a:schemeClr val="accent1"/>
                </a:solidFill>
                <a:sym typeface="+mn-ea"/>
              </a:rPr>
            </a:b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  channels map[string]*Channel</a:t>
            </a:r>
            <a:endParaRPr kumimoji="1" lang="en-US" altLang="zh-CN" sz="3200" i="1" dirty="0">
              <a:solidFill>
                <a:schemeClr val="accent1"/>
              </a:solidFill>
              <a:sym typeface="+mn-ea"/>
            </a:endParaRPr>
          </a:p>
          <a:p>
            <a:pPr algn="l">
              <a:buFont typeface="Arial" panose="020B0604020202090204" pitchFamily="34" charset="0"/>
            </a:pP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  rooms map[string]*Room</a:t>
            </a:r>
            <a:br>
              <a:rPr kumimoji="1" lang="en-US" altLang="zh-CN" sz="3200" i="1" dirty="0">
                <a:solidFill>
                  <a:schemeClr val="accent1"/>
                </a:solidFill>
                <a:sym typeface="+mn-ea"/>
              </a:rPr>
            </a:b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}</a:t>
            </a:r>
            <a:endParaRPr kumimoji="1" lang="zh-CN" altLang="en-US" sz="3200" i="1" dirty="0">
              <a:solidFill>
                <a:schemeClr val="accent1"/>
              </a:solidFill>
              <a:sym typeface="+mn-ea"/>
            </a:endParaRPr>
          </a:p>
          <a:p>
            <a:pPr algn="l">
              <a:buFont typeface="Arial" panose="020B0604020202090204" pitchFamily="34" charset="0"/>
            </a:pPr>
            <a:endParaRPr kumimoji="1" lang="zh-CN" altLang="en-US" sz="3200" i="1" dirty="0">
              <a:solidFill>
                <a:schemeClr val="accent1"/>
              </a:solidFill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067665" y="3368675"/>
            <a:ext cx="10022840" cy="823785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Goim 长连接 TCP 编程 - Logic</a:t>
            </a:r>
            <a:endParaRPr kumimoji="1" lang="en-US" altLang="zh-CN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>
          <a:xfrm>
            <a:off x="2462530" y="2731770"/>
            <a:ext cx="7810500" cy="10365105"/>
          </a:xfrm>
        </p:spPr>
        <p:txBody>
          <a:bodyPr anchor="t" anchorCtr="0">
            <a:noAutofit/>
          </a:bodyPr>
          <a:p>
            <a:pPr algn="l">
              <a:buFont typeface="Arial" panose="020B0604020202090204" pitchFamily="34" charset="0"/>
            </a:pPr>
            <a:r>
              <a:rPr kumimoji="1" lang="en-US" sz="3200" dirty="0">
                <a:solidFill>
                  <a:schemeClr val="bg1"/>
                </a:solidFill>
                <a:sym typeface="+mn-ea"/>
              </a:rPr>
              <a:t>Logic </a:t>
            </a:r>
            <a:r>
              <a:rPr kumimoji="1" lang="zh-CN" altLang="en-US" sz="3200" dirty="0">
                <a:solidFill>
                  <a:schemeClr val="bg1"/>
                </a:solidFill>
                <a:sym typeface="+mn-ea"/>
              </a:rPr>
              <a:t>业务逻辑层，处理连接鉴权、消息路由，用户会话管理；</a:t>
            </a:r>
            <a:endParaRPr kumimoji="1" lang="zh-CN" altLang="en-US" sz="3200" dirty="0">
              <a:solidFill>
                <a:schemeClr val="bg1"/>
              </a:solidFill>
              <a:sym typeface="+mn-ea"/>
            </a:endParaRPr>
          </a:p>
          <a:p>
            <a:pPr algn="l">
              <a:buFont typeface="Arial" panose="020B0604020202090204" pitchFamily="34" charset="0"/>
            </a:pPr>
            <a:r>
              <a:rPr kumimoji="1" lang="zh-CN" altLang="en-US" sz="3200" dirty="0">
                <a:solidFill>
                  <a:schemeClr val="bg1"/>
                </a:solidFill>
                <a:sym typeface="+mn-ea"/>
              </a:rPr>
              <a:t>主要分为三层：</a:t>
            </a:r>
            <a:endParaRPr kumimoji="1" lang="zh-CN" altLang="en-US" sz="3200" dirty="0">
              <a:solidFill>
                <a:schemeClr val="bg1"/>
              </a:solidFill>
              <a:sym typeface="+mn-ea"/>
            </a:endParaRPr>
          </a:p>
          <a:p>
            <a:pPr marL="457200" indent="-457200" algn="l">
              <a:buFont typeface="Arial" panose="020B0604020202090204" pitchFamily="34" charset="0"/>
              <a:buChar char="•"/>
            </a:pP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sdk</a:t>
            </a: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，通过 </a:t>
            </a: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TCP/Websocket </a:t>
            </a: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建立长连接，进行重连、心跳保活；</a:t>
            </a:r>
            <a:endParaRPr kumimoji="1" lang="en-US" altLang="zh-CN" sz="3200" i="1" dirty="0">
              <a:solidFill>
                <a:schemeClr val="accent1"/>
              </a:solidFill>
              <a:sym typeface="+mn-ea"/>
            </a:endParaRPr>
          </a:p>
          <a:p>
            <a:pPr marL="457200" indent="-457200" algn="l">
              <a:buFont typeface="Arial" panose="020B0604020202090204" pitchFamily="34" charset="0"/>
              <a:buChar char="•"/>
            </a:pP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goim</a:t>
            </a: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，主要负责连接管理，提供消息长连能力；</a:t>
            </a:r>
            <a:endParaRPr kumimoji="1" lang="en-US" altLang="zh-CN" sz="3200" i="1" dirty="0">
              <a:solidFill>
                <a:schemeClr val="accent1"/>
              </a:solidFill>
              <a:sym typeface="+mn-ea"/>
            </a:endParaRPr>
          </a:p>
          <a:p>
            <a:pPr marL="457200" indent="-457200" algn="l">
              <a:buFont typeface="Arial" panose="020B0604020202090204" pitchFamily="34" charset="0"/>
              <a:buChar char="•"/>
            </a:pP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backend</a:t>
            </a: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，处理业务逻辑，对推送消息过虑，以及持久化相关等；</a:t>
            </a:r>
            <a:endParaRPr kumimoji="1" lang="zh-CN" altLang="en-US" sz="3200" i="1" dirty="0">
              <a:solidFill>
                <a:schemeClr val="accent1"/>
              </a:solidFill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46765" y="4172585"/>
            <a:ext cx="12910185" cy="748411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Goim 长连接 TCP 编程 - Job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>
          <a:xfrm>
            <a:off x="2462530" y="2731770"/>
            <a:ext cx="9694545" cy="10365105"/>
          </a:xfrm>
        </p:spPr>
        <p:txBody>
          <a:bodyPr anchor="t" anchorCtr="0">
            <a:noAutofit/>
          </a:bodyPr>
          <a:p>
            <a:pPr algn="l">
              <a:buFont typeface="Arial" panose="020B0604020202090204" pitchFamily="34" charset="0"/>
            </a:pPr>
            <a:r>
              <a:rPr kumimoji="1" lang="zh-CN" altLang="en-US" sz="3200" dirty="0">
                <a:solidFill>
                  <a:schemeClr val="bg1"/>
                </a:solidFill>
                <a:sym typeface="+mn-ea"/>
              </a:rPr>
              <a:t>业务通过对应的推送方式，可以对连接设备、房间、用户 </a:t>
            </a:r>
            <a:r>
              <a:rPr kumimoji="1" lang="en-US" altLang="zh-CN" sz="3200" dirty="0">
                <a:solidFill>
                  <a:schemeClr val="bg1"/>
                </a:solidFill>
                <a:sym typeface="+mn-ea"/>
              </a:rPr>
              <a:t>ID </a:t>
            </a:r>
            <a:r>
              <a:rPr kumimoji="1" lang="zh-CN" altLang="en-US" sz="3200" dirty="0">
                <a:solidFill>
                  <a:schemeClr val="bg1"/>
                </a:solidFill>
                <a:sym typeface="+mn-ea"/>
              </a:rPr>
              <a:t>进行推送，通过 </a:t>
            </a:r>
            <a:r>
              <a:rPr kumimoji="1" lang="en-US" altLang="zh-CN" sz="3200" dirty="0">
                <a:solidFill>
                  <a:schemeClr val="bg1"/>
                </a:solidFill>
                <a:sym typeface="+mn-ea"/>
              </a:rPr>
              <a:t>Session </a:t>
            </a:r>
            <a:r>
              <a:rPr kumimoji="1" lang="zh-CN" altLang="en-US" sz="3200" dirty="0">
                <a:solidFill>
                  <a:schemeClr val="bg1"/>
                </a:solidFill>
                <a:sym typeface="+mn-ea"/>
              </a:rPr>
              <a:t>信息定位到所在的</a:t>
            </a:r>
            <a:r>
              <a:rPr kumimoji="1" lang="en-US" altLang="zh-CN" sz="3200" dirty="0">
                <a:solidFill>
                  <a:schemeClr val="bg1"/>
                </a:solidFill>
                <a:sym typeface="+mn-ea"/>
              </a:rPr>
              <a:t>Comet </a:t>
            </a:r>
            <a:r>
              <a:rPr kumimoji="1" lang="zh-CN" altLang="en-US" sz="3200" dirty="0">
                <a:solidFill>
                  <a:schemeClr val="bg1"/>
                </a:solidFill>
                <a:sym typeface="+mn-ea"/>
              </a:rPr>
              <a:t>连接节点，并通过 </a:t>
            </a:r>
            <a:r>
              <a:rPr kumimoji="1" lang="en-US" altLang="zh-CN" sz="3200" dirty="0">
                <a:solidFill>
                  <a:schemeClr val="bg1"/>
                </a:solidFill>
                <a:sym typeface="+mn-ea"/>
              </a:rPr>
              <a:t>Job </a:t>
            </a:r>
            <a:r>
              <a:rPr kumimoji="1" lang="zh-CN" altLang="en-US" sz="3200" dirty="0">
                <a:solidFill>
                  <a:schemeClr val="bg1"/>
                </a:solidFill>
                <a:sym typeface="+mn-ea"/>
              </a:rPr>
              <a:t>推送消息；</a:t>
            </a:r>
            <a:endParaRPr kumimoji="1" lang="zh-CN" altLang="en-US" sz="3200" dirty="0">
              <a:solidFill>
                <a:schemeClr val="bg1"/>
              </a:solidFill>
              <a:sym typeface="+mn-ea"/>
            </a:endParaRPr>
          </a:p>
          <a:p>
            <a:pPr algn="l">
              <a:buFont typeface="Arial" panose="020B0604020202090204" pitchFamily="34" charset="0"/>
            </a:pPr>
            <a:r>
              <a:rPr kumimoji="1" lang="zh-CN" altLang="en-US" sz="3200" dirty="0">
                <a:solidFill>
                  <a:schemeClr val="bg1"/>
                </a:solidFill>
                <a:sym typeface="+mn-ea"/>
              </a:rPr>
              <a:t>通过 </a:t>
            </a:r>
            <a:r>
              <a:rPr kumimoji="1" lang="en-US" altLang="zh-CN" sz="3200" dirty="0">
                <a:solidFill>
                  <a:schemeClr val="bg1"/>
                </a:solidFill>
                <a:sym typeface="+mn-ea"/>
              </a:rPr>
              <a:t>Kafka </a:t>
            </a:r>
            <a:r>
              <a:rPr kumimoji="1" lang="zh-CN" altLang="en-US" sz="3200" dirty="0">
                <a:solidFill>
                  <a:schemeClr val="bg1"/>
                </a:solidFill>
                <a:sym typeface="+mn-ea"/>
              </a:rPr>
              <a:t>进行推送消峰，保证消息逐步推送成功；</a:t>
            </a:r>
            <a:endParaRPr kumimoji="1" lang="zh-CN" altLang="en-US" sz="3200" dirty="0">
              <a:solidFill>
                <a:schemeClr val="bg1"/>
              </a:solidFill>
              <a:sym typeface="+mn-ea"/>
            </a:endParaRPr>
          </a:p>
          <a:p>
            <a:pPr algn="l">
              <a:buFont typeface="Arial" panose="020B0604020202090204" pitchFamily="34" charset="0"/>
            </a:pPr>
            <a:r>
              <a:rPr kumimoji="1" lang="zh-CN" altLang="en-US" sz="3200" dirty="0">
                <a:solidFill>
                  <a:schemeClr val="bg1"/>
                </a:solidFill>
                <a:sym typeface="+mn-ea"/>
              </a:rPr>
              <a:t>支持的多种推送方式：</a:t>
            </a:r>
            <a:endParaRPr kumimoji="1" lang="en-US" altLang="zh-CN" sz="3200" dirty="0">
              <a:solidFill>
                <a:schemeClr val="bg1"/>
              </a:solidFill>
              <a:sym typeface="+mn-ea"/>
            </a:endParaRPr>
          </a:p>
          <a:p>
            <a:pPr marL="457200" indent="-457200" algn="l">
              <a:buFont typeface="Arial" panose="020B0604020202090204" pitchFamily="34" charset="0"/>
              <a:buChar char="•"/>
            </a:pPr>
            <a:r>
              <a:rPr kumimoji="1" lang="en-US" sz="3200" i="1" dirty="0">
                <a:solidFill>
                  <a:schemeClr val="accent1"/>
                </a:solidFill>
                <a:sym typeface="+mn-ea"/>
              </a:rPr>
              <a:t>Push(DeviceID, Message)</a:t>
            </a:r>
            <a:endParaRPr kumimoji="1" lang="en-US" sz="3200" i="1" dirty="0">
              <a:solidFill>
                <a:schemeClr val="accent1"/>
              </a:solidFill>
              <a:sym typeface="+mn-ea"/>
            </a:endParaRPr>
          </a:p>
          <a:p>
            <a:pPr marL="457200" indent="-457200" algn="l">
              <a:buFont typeface="Arial" panose="020B0604020202090204" pitchFamily="34" charset="0"/>
              <a:buChar char="•"/>
            </a:pPr>
            <a:r>
              <a:rPr kumimoji="1" lang="en-US" sz="3200" i="1" dirty="0">
                <a:solidFill>
                  <a:schemeClr val="accent1"/>
                </a:solidFill>
                <a:sym typeface="+mn-ea"/>
              </a:rPr>
              <a:t>Push(UserID, Message)</a:t>
            </a:r>
            <a:endParaRPr kumimoji="1" lang="en-US" sz="3200" i="1" dirty="0">
              <a:solidFill>
                <a:schemeClr val="accent1"/>
              </a:solidFill>
              <a:sym typeface="+mn-ea"/>
            </a:endParaRPr>
          </a:p>
          <a:p>
            <a:pPr marL="457200" indent="-457200" algn="l">
              <a:buFont typeface="Arial" panose="020B0604020202090204" pitchFamily="34" charset="0"/>
              <a:buChar char="•"/>
            </a:pPr>
            <a:r>
              <a:rPr kumimoji="1" lang="en-US" sz="3200" i="1" dirty="0">
                <a:solidFill>
                  <a:schemeClr val="accent1"/>
                </a:solidFill>
                <a:sym typeface="+mn-ea"/>
              </a:rPr>
              <a:t>Push(RoomID, Message)</a:t>
            </a:r>
            <a:endParaRPr kumimoji="1" lang="en-US" sz="3200" i="1" dirty="0">
              <a:solidFill>
                <a:schemeClr val="accent1"/>
              </a:solidFill>
              <a:sym typeface="+mn-ea"/>
            </a:endParaRPr>
          </a:p>
          <a:p>
            <a:pPr marL="457200" indent="-457200" algn="l">
              <a:buFont typeface="Arial" panose="020B0604020202090204" pitchFamily="34" charset="0"/>
              <a:buChar char="•"/>
            </a:pPr>
            <a:r>
              <a:rPr kumimoji="1" lang="en-US" sz="3200" i="1" dirty="0">
                <a:solidFill>
                  <a:schemeClr val="accent1"/>
                </a:solidFill>
                <a:sym typeface="+mn-ea"/>
              </a:rPr>
              <a:t>Push(Message)</a:t>
            </a:r>
            <a:endParaRPr kumimoji="1" lang="en-US" sz="3200" i="1" dirty="0">
              <a:solidFill>
                <a:schemeClr val="accent1"/>
              </a:solidFill>
              <a:sym typeface="+mn-ea"/>
            </a:endParaRPr>
          </a:p>
          <a:p>
            <a:pPr marL="457200" indent="-457200" algn="l">
              <a:buFont typeface="Arial" panose="020B0604020202090204" pitchFamily="34" charset="0"/>
              <a:buChar char="•"/>
            </a:pPr>
            <a:endParaRPr kumimoji="1" lang="en-US" altLang="zh-CN" sz="3200" i="1" dirty="0">
              <a:solidFill>
                <a:schemeClr val="accent1"/>
              </a:solidFill>
              <a:sym typeface="+mn-ea"/>
            </a:endParaRPr>
          </a:p>
          <a:p>
            <a:pPr algn="l">
              <a:buFont typeface="Arial" panose="020B0604020202090204" pitchFamily="34" charset="0"/>
            </a:pPr>
            <a:endParaRPr kumimoji="1" lang="zh-CN" altLang="en-US" sz="3200" dirty="0">
              <a:solidFill>
                <a:schemeClr val="bg1"/>
              </a:solidFill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053820" y="2731770"/>
            <a:ext cx="7342505" cy="1000633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Goim 长连接 TCP 编程 - </a:t>
            </a:r>
            <a:r>
              <a:rPr kumimoji="1" lang="zh-CN" altLang="en-US"/>
              <a:t>推拉结合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>
          <a:xfrm>
            <a:off x="2462530" y="2731770"/>
            <a:ext cx="7929880" cy="10365105"/>
          </a:xfrm>
        </p:spPr>
        <p:txBody>
          <a:bodyPr anchor="t" anchorCtr="0">
            <a:noAutofit/>
          </a:bodyPr>
          <a:p>
            <a:pPr algn="l">
              <a:buFont typeface="Arial" panose="020B0604020202090204" pitchFamily="34" charset="0"/>
            </a:pPr>
            <a:r>
              <a:rPr kumimoji="1" lang="zh-CN" altLang="en-US" sz="3200" dirty="0">
                <a:solidFill>
                  <a:schemeClr val="bg1"/>
                </a:solidFill>
                <a:sym typeface="+mn-ea"/>
              </a:rPr>
              <a:t>在长连接中，如果想把消息通知所有人，主要有两种模式：一种是自己拿广播通知所有人，这叫“推”模式；一种是有人主动来找你要，这叫“拉”模式。；</a:t>
            </a:r>
            <a:endParaRPr kumimoji="1" lang="zh-CN" altLang="en-US" sz="3200" dirty="0">
              <a:solidFill>
                <a:schemeClr val="bg1"/>
              </a:solidFill>
              <a:sym typeface="+mn-ea"/>
            </a:endParaRPr>
          </a:p>
          <a:p>
            <a:pPr algn="l">
              <a:buFont typeface="Arial" panose="020B0604020202090204" pitchFamily="34" charset="0"/>
            </a:pPr>
            <a:r>
              <a:rPr kumimoji="1" lang="zh-CN" altLang="en-US" sz="3200" dirty="0">
                <a:solidFill>
                  <a:schemeClr val="bg1"/>
                </a:solidFill>
                <a:sym typeface="+mn-ea"/>
              </a:rPr>
              <a:t>在业务系统中，通常会有三种可能的做法：</a:t>
            </a:r>
            <a:endParaRPr kumimoji="1" lang="en-US" altLang="zh-CN" sz="3200" i="1" dirty="0">
              <a:solidFill>
                <a:schemeClr val="accent1"/>
              </a:solidFill>
              <a:sym typeface="+mn-ea"/>
            </a:endParaRPr>
          </a:p>
          <a:p>
            <a:pPr marL="457200" indent="-457200" algn="l">
              <a:buFont typeface="Arial" panose="020B0604020202090204" pitchFamily="34" charset="0"/>
              <a:buChar char="•"/>
            </a:pP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推模式，有新消息时服务器主动推给客户端；</a:t>
            </a:r>
            <a:endParaRPr kumimoji="1" lang="zh-CN" altLang="en-US" sz="3200" i="1" dirty="0">
              <a:solidFill>
                <a:schemeClr val="accent1"/>
              </a:solidFill>
              <a:sym typeface="+mn-ea"/>
            </a:endParaRPr>
          </a:p>
          <a:p>
            <a:pPr marL="457200" indent="-457200" algn="l">
              <a:buFont typeface="Arial" panose="020B0604020202090204" pitchFamily="34" charset="0"/>
              <a:buChar char="•"/>
            </a:pP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拉模式，由前端主动发起拉取消息的请求；</a:t>
            </a:r>
            <a:endParaRPr kumimoji="1" lang="zh-CN" altLang="en-US" sz="3200" i="1" dirty="0">
              <a:solidFill>
                <a:schemeClr val="accent1"/>
              </a:solidFill>
              <a:sym typeface="+mn-ea"/>
            </a:endParaRPr>
          </a:p>
          <a:p>
            <a:pPr marL="457200" indent="-457200" algn="l">
              <a:buFont typeface="Arial" panose="020B0604020202090204" pitchFamily="34" charset="0"/>
              <a:buChar char="•"/>
            </a:pP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推拉结合模式，有新消息实时通知，客户端再进行新的消息摘取；</a:t>
            </a:r>
            <a:endParaRPr kumimoji="1" lang="zh-CN" altLang="en-US" sz="3200" i="1" dirty="0">
              <a:solidFill>
                <a:schemeClr val="accent1"/>
              </a:solidFill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098530" y="3608705"/>
            <a:ext cx="11875770" cy="787781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Goim 长连接 TCP 编程 - </a:t>
            </a:r>
            <a:r>
              <a:rPr kumimoji="1" lang="zh-CN" altLang="en-US"/>
              <a:t>读写扩散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>
          <a:xfrm>
            <a:off x="2462530" y="2731770"/>
            <a:ext cx="9135745" cy="10365105"/>
          </a:xfrm>
        </p:spPr>
        <p:txBody>
          <a:bodyPr anchor="t" anchorCtr="0">
            <a:noAutofit/>
          </a:bodyPr>
          <a:p>
            <a:pPr algn="l">
              <a:buFont typeface="Arial" panose="020B0604020202090204" pitchFamily="34" charset="0"/>
            </a:pPr>
            <a:r>
              <a:rPr kumimoji="1" lang="zh-CN" altLang="en-US" sz="3200" dirty="0">
                <a:solidFill>
                  <a:schemeClr val="bg1"/>
                </a:solidFill>
                <a:sym typeface="+mn-ea"/>
              </a:rPr>
              <a:t>一般消息系统中，通常会比较关注消息存储；</a:t>
            </a:r>
            <a:endParaRPr kumimoji="1" lang="zh-CN" altLang="en-US" sz="3200" dirty="0">
              <a:solidFill>
                <a:schemeClr val="bg1"/>
              </a:solidFill>
              <a:sym typeface="+mn-ea"/>
            </a:endParaRPr>
          </a:p>
          <a:p>
            <a:pPr algn="l">
              <a:buFont typeface="Arial" panose="020B0604020202090204" pitchFamily="34" charset="0"/>
            </a:pPr>
            <a:r>
              <a:rPr kumimoji="1" lang="zh-CN" altLang="en-US" sz="3200" dirty="0">
                <a:solidFill>
                  <a:schemeClr val="bg1"/>
                </a:solidFill>
                <a:sym typeface="+mn-ea"/>
              </a:rPr>
              <a:t>主要进行考虑“读”、“写”扩散，也就是性能问题；</a:t>
            </a:r>
            <a:endParaRPr kumimoji="1" lang="zh-CN" altLang="en-US" sz="3200" dirty="0">
              <a:solidFill>
                <a:schemeClr val="bg1"/>
              </a:solidFill>
              <a:sym typeface="+mn-ea"/>
            </a:endParaRPr>
          </a:p>
          <a:p>
            <a:pPr algn="l">
              <a:buFont typeface="Arial" panose="020B0604020202090204" pitchFamily="34" charset="0"/>
            </a:pPr>
            <a:r>
              <a:rPr kumimoji="1" lang="zh-CN" altLang="en-US" sz="3200" dirty="0">
                <a:solidFill>
                  <a:schemeClr val="bg1"/>
                </a:solidFill>
                <a:sym typeface="+mn-ea"/>
              </a:rPr>
              <a:t>在不同场景，可能选择不同的方式：</a:t>
            </a:r>
            <a:endParaRPr kumimoji="1" lang="en-US" altLang="zh-CN" sz="3200" dirty="0">
              <a:solidFill>
                <a:schemeClr val="bg1"/>
              </a:solidFill>
              <a:sym typeface="+mn-ea"/>
            </a:endParaRPr>
          </a:p>
          <a:p>
            <a:pPr marL="457200" indent="-457200" algn="l">
              <a:buFont typeface="Arial" panose="020B0604020202090204" pitchFamily="34" charset="0"/>
              <a:buChar char="•"/>
            </a:pP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读扩散，在IM系统里的读扩散通常是每两个相关联的人就有一个信箱，或者每个群一个信箱。</a:t>
            </a:r>
            <a:endParaRPr kumimoji="1" lang="zh-CN" altLang="en-US" sz="3200" i="1" dirty="0">
              <a:solidFill>
                <a:schemeClr val="accent1"/>
              </a:solidFill>
              <a:sym typeface="+mn-ea"/>
            </a:endParaRPr>
          </a:p>
          <a:p>
            <a:pPr marL="914400" lvl="1" indent="-457200" algn="l">
              <a:buFont typeface="Arial" panose="020B0604020202090204" pitchFamily="34" charset="0"/>
              <a:buChar char="•"/>
            </a:pPr>
            <a:r>
              <a:rPr kumimoji="1" lang="zh-CN" altLang="en-US" sz="2880" i="1" dirty="0">
                <a:solidFill>
                  <a:schemeClr val="accent1"/>
                </a:solidFill>
                <a:sym typeface="+mn-ea"/>
              </a:rPr>
              <a:t>优点：写操作（发消息）很轻量，只用写自己信箱</a:t>
            </a:r>
            <a:endParaRPr kumimoji="1" lang="zh-CN" altLang="en-US" sz="2880" i="1" dirty="0">
              <a:solidFill>
                <a:schemeClr val="accent1"/>
              </a:solidFill>
              <a:sym typeface="+mn-ea"/>
            </a:endParaRPr>
          </a:p>
          <a:p>
            <a:pPr marL="914400" lvl="1" indent="-457200" algn="l">
              <a:buFont typeface="Arial" panose="020B0604020202090204" pitchFamily="34" charset="0"/>
              <a:buChar char="•"/>
            </a:pPr>
            <a:r>
              <a:rPr kumimoji="1" lang="zh-CN" altLang="en-US" sz="2880" i="1" dirty="0">
                <a:solidFill>
                  <a:schemeClr val="accent1"/>
                </a:solidFill>
                <a:sym typeface="+mn-ea"/>
              </a:rPr>
              <a:t>缺点：读操作（读消息）很重，需要读所有人信箱</a:t>
            </a:r>
            <a:endParaRPr kumimoji="1" lang="zh-CN" altLang="en-US" sz="2880" i="1" dirty="0">
              <a:solidFill>
                <a:schemeClr val="accent1"/>
              </a:solidFill>
              <a:sym typeface="+mn-ea"/>
            </a:endParaRPr>
          </a:p>
          <a:p>
            <a:pPr marL="457200" indent="-457200" algn="l">
              <a:buFont typeface="Arial" panose="020B0604020202090204" pitchFamily="34" charset="0"/>
              <a:buChar char="•"/>
            </a:pP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写扩散，每个人都只从自己的信箱里读取消息，但写（发消息）的时候需要所有人写一份</a:t>
            </a:r>
            <a:endParaRPr kumimoji="1" lang="zh-CN" altLang="en-US" sz="3200" i="1" dirty="0">
              <a:solidFill>
                <a:schemeClr val="accent1"/>
              </a:solidFill>
              <a:sym typeface="+mn-ea"/>
            </a:endParaRPr>
          </a:p>
          <a:p>
            <a:pPr marL="914400" lvl="1" indent="-457200" algn="l">
              <a:buFont typeface="Arial" panose="020B0604020202090204" pitchFamily="34" charset="0"/>
              <a:buChar char="•"/>
            </a:pPr>
            <a:r>
              <a:rPr kumimoji="1" lang="zh-CN" altLang="en-US" sz="2880" i="1" dirty="0">
                <a:solidFill>
                  <a:schemeClr val="accent1"/>
                </a:solidFill>
                <a:sym typeface="+mn-ea"/>
              </a:rPr>
              <a:t>优点：读操作很轻量</a:t>
            </a:r>
            <a:endParaRPr kumimoji="1" lang="zh-CN" altLang="en-US" sz="2880" i="1" dirty="0">
              <a:solidFill>
                <a:schemeClr val="accent1"/>
              </a:solidFill>
              <a:sym typeface="+mn-ea"/>
            </a:endParaRPr>
          </a:p>
          <a:p>
            <a:pPr marL="914400" lvl="1" indent="-457200" algn="l">
              <a:buFont typeface="Arial" panose="020B0604020202090204" pitchFamily="34" charset="0"/>
              <a:buChar char="•"/>
            </a:pPr>
            <a:r>
              <a:rPr kumimoji="1" lang="zh-CN" altLang="en-US" sz="2880" i="1" dirty="0">
                <a:solidFill>
                  <a:schemeClr val="accent1"/>
                </a:solidFill>
                <a:sym typeface="+mn-ea"/>
              </a:rPr>
              <a:t>缺点：写操作很重，尤其是对于群聊来说</a:t>
            </a:r>
            <a:endParaRPr kumimoji="1" lang="zh-CN" altLang="en-US" sz="2880" i="1" dirty="0">
              <a:solidFill>
                <a:schemeClr val="accent1"/>
              </a:solidFill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304395" y="2731770"/>
            <a:ext cx="9935845" cy="928116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Goim 长连接 TCP 编程 - </a:t>
            </a:r>
            <a:r>
              <a:rPr kumimoji="1" lang="zh-CN" altLang="en-US"/>
              <a:t>唯一 </a:t>
            </a:r>
            <a:r>
              <a:rPr kumimoji="1" lang="en-US" altLang="zh-CN"/>
              <a:t>ID </a:t>
            </a:r>
            <a:r>
              <a:rPr kumimoji="1" lang="zh-CN" altLang="en-US"/>
              <a:t>设计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>
          <a:xfrm>
            <a:off x="2462530" y="2731770"/>
            <a:ext cx="9694545" cy="10365105"/>
          </a:xfrm>
        </p:spPr>
        <p:txBody>
          <a:bodyPr anchor="t" anchorCtr="0">
            <a:noAutofit/>
          </a:bodyPr>
          <a:p>
            <a:pPr algn="l">
              <a:buFont typeface="Arial" panose="020B0604020202090204" pitchFamily="34" charset="0"/>
            </a:pPr>
            <a:r>
              <a:rPr kumimoji="1" lang="zh-CN" sz="3200" dirty="0">
                <a:solidFill>
                  <a:schemeClr val="bg1"/>
                </a:solidFill>
                <a:sym typeface="+mn-ea"/>
              </a:rPr>
              <a:t>唯一 </a:t>
            </a:r>
            <a:r>
              <a:rPr kumimoji="1" lang="en-US" altLang="zh-CN" sz="3200" dirty="0">
                <a:solidFill>
                  <a:schemeClr val="bg1"/>
                </a:solidFill>
                <a:sym typeface="+mn-ea"/>
              </a:rPr>
              <a:t>ID</a:t>
            </a:r>
            <a:r>
              <a:rPr kumimoji="1" lang="zh-CN" altLang="en-US" sz="3200" dirty="0">
                <a:solidFill>
                  <a:schemeClr val="bg1"/>
                </a:solidFill>
                <a:sym typeface="+mn-ea"/>
              </a:rPr>
              <a:t>，需要保证</a:t>
            </a:r>
            <a:r>
              <a:rPr kumimoji="1" sz="3200" dirty="0">
                <a:solidFill>
                  <a:schemeClr val="bg1"/>
                </a:solidFill>
                <a:sym typeface="+mn-ea"/>
              </a:rPr>
              <a:t>全局唯一，绝对不会出现重复的 ID，且 ID 整体趋势递增。</a:t>
            </a:r>
            <a:endParaRPr kumimoji="1" sz="3200" dirty="0">
              <a:solidFill>
                <a:schemeClr val="bg1"/>
              </a:solidFill>
              <a:sym typeface="+mn-ea"/>
            </a:endParaRPr>
          </a:p>
          <a:p>
            <a:pPr algn="l">
              <a:buFont typeface="Arial" panose="020B0604020202090204" pitchFamily="34" charset="0"/>
            </a:pPr>
            <a:r>
              <a:rPr kumimoji="1" sz="3200" dirty="0">
                <a:solidFill>
                  <a:schemeClr val="bg1"/>
                </a:solidFill>
                <a:sym typeface="+mn-ea"/>
              </a:rPr>
              <a:t>通常情况下，ID 的设计主要有以下几大类：</a:t>
            </a:r>
            <a:endParaRPr kumimoji="1" lang="en-US" altLang="zh-CN" sz="3200" dirty="0">
              <a:solidFill>
                <a:schemeClr val="bg1"/>
              </a:solidFill>
              <a:sym typeface="+mn-ea"/>
            </a:endParaRPr>
          </a:p>
          <a:p>
            <a:pPr marL="457200" indent="-457200" algn="l">
              <a:buFont typeface="Arial" panose="020B0604020202090204" pitchFamily="34" charset="0"/>
              <a:buChar char="•"/>
            </a:pP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UUID</a:t>
            </a:r>
            <a:endParaRPr kumimoji="1" lang="en-US" altLang="zh-CN" sz="3200" i="1" dirty="0">
              <a:solidFill>
                <a:schemeClr val="accent1"/>
              </a:solidFill>
              <a:sym typeface="+mn-ea"/>
            </a:endParaRPr>
          </a:p>
          <a:p>
            <a:pPr marL="457200" indent="-457200" algn="l">
              <a:buFont typeface="Arial" panose="020B0604020202090204" pitchFamily="34" charset="0"/>
              <a:buChar char="•"/>
            </a:pP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基于 Snowflake 的 ID 生成方式</a:t>
            </a:r>
            <a:endParaRPr kumimoji="1" lang="en-US" altLang="zh-CN" sz="3200" i="1" dirty="0">
              <a:solidFill>
                <a:schemeClr val="accent1"/>
              </a:solidFill>
              <a:sym typeface="+mn-ea"/>
            </a:endParaRPr>
          </a:p>
          <a:p>
            <a:pPr marL="457200" indent="-457200" algn="l">
              <a:buFont typeface="Arial" panose="020B0604020202090204" pitchFamily="34" charset="0"/>
              <a:buChar char="•"/>
            </a:pP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基于申请 DB 步长的生成方式</a:t>
            </a:r>
            <a:endParaRPr kumimoji="1" lang="en-US" altLang="zh-CN" sz="3200" i="1" dirty="0">
              <a:solidFill>
                <a:schemeClr val="accent1"/>
              </a:solidFill>
              <a:sym typeface="+mn-ea"/>
            </a:endParaRPr>
          </a:p>
          <a:p>
            <a:pPr marL="457200" indent="-457200" algn="l">
              <a:buFont typeface="Arial" panose="020B0604020202090204" pitchFamily="34" charset="0"/>
              <a:buChar char="•"/>
            </a:pP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基于 Redis 或者 DB 的自增 ID生成方式</a:t>
            </a:r>
            <a:endParaRPr kumimoji="1" lang="en-US" altLang="zh-CN" sz="3200" i="1" dirty="0">
              <a:solidFill>
                <a:schemeClr val="accent1"/>
              </a:solidFill>
              <a:sym typeface="+mn-ea"/>
            </a:endParaRPr>
          </a:p>
          <a:p>
            <a:pPr marL="457200" indent="-457200" algn="l">
              <a:buFont typeface="Arial" panose="020B0604020202090204" pitchFamily="34" charset="0"/>
              <a:buChar char="•"/>
            </a:pP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特殊的规则生成唯一 ID</a:t>
            </a:r>
            <a:endParaRPr kumimoji="1" lang="en-US" altLang="zh-CN" sz="3200" i="1" dirty="0">
              <a:solidFill>
                <a:schemeClr val="accent1"/>
              </a:solidFill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218795" y="3784600"/>
            <a:ext cx="10429875" cy="826008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Goim 长连接 TCP 编程 - </a:t>
            </a:r>
            <a:r>
              <a:rPr kumimoji="1" lang="zh-CN" altLang="en-US"/>
              <a:t>唯一 </a:t>
            </a:r>
            <a:r>
              <a:rPr kumimoji="1" lang="en-US" altLang="zh-CN"/>
              <a:t>ID </a:t>
            </a:r>
            <a:r>
              <a:rPr kumimoji="1" lang="zh-CN" altLang="en-US"/>
              <a:t>设计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>
          <a:xfrm>
            <a:off x="2462530" y="2731770"/>
            <a:ext cx="9694545" cy="10365105"/>
          </a:xfrm>
        </p:spPr>
        <p:txBody>
          <a:bodyPr anchor="t" anchorCtr="0">
            <a:noAutofit/>
          </a:bodyPr>
          <a:p>
            <a:pPr algn="l">
              <a:buFont typeface="Arial" panose="020B0604020202090204" pitchFamily="34" charset="0"/>
            </a:pPr>
            <a:r>
              <a:rPr kumimoji="1" sz="3200" dirty="0">
                <a:solidFill>
                  <a:schemeClr val="bg1"/>
                </a:solidFill>
                <a:sym typeface="+mn-ea"/>
              </a:rPr>
              <a:t>Snowflake</a:t>
            </a:r>
            <a:r>
              <a:rPr kumimoji="1" lang="zh-CN" sz="3200" dirty="0">
                <a:solidFill>
                  <a:schemeClr val="bg1"/>
                </a:solidFill>
                <a:sym typeface="+mn-ea"/>
              </a:rPr>
              <a:t>，</a:t>
            </a:r>
            <a:r>
              <a:rPr kumimoji="1" sz="3200" dirty="0">
                <a:solidFill>
                  <a:schemeClr val="bg1"/>
                </a:solidFill>
                <a:sym typeface="+mn-ea"/>
              </a:rPr>
              <a:t>is a network service for generating unique ID numbers at high scale with some simple guarantees.</a:t>
            </a:r>
            <a:endParaRPr kumimoji="1" sz="3200" dirty="0">
              <a:solidFill>
                <a:schemeClr val="bg1"/>
              </a:solidFill>
              <a:sym typeface="+mn-ea"/>
            </a:endParaRPr>
          </a:p>
          <a:p>
            <a:pPr algn="l">
              <a:buFont typeface="Arial" panose="020B0604020202090204" pitchFamily="34" charset="0"/>
            </a:pPr>
            <a:r>
              <a:rPr kumimoji="1" sz="3200" dirty="0">
                <a:solidFill>
                  <a:schemeClr val="bg1"/>
                </a:solidFill>
                <a:sym typeface="+mn-ea"/>
              </a:rPr>
              <a:t>id is composed of:</a:t>
            </a:r>
            <a:endParaRPr kumimoji="1" lang="en-US" altLang="zh-CN" sz="3200" dirty="0">
              <a:solidFill>
                <a:schemeClr val="bg1"/>
              </a:solidFill>
              <a:sym typeface="+mn-ea"/>
            </a:endParaRPr>
          </a:p>
          <a:p>
            <a:pPr marL="457200" indent="-457200" algn="l">
              <a:buFont typeface="Arial" panose="020B0604020202090204" pitchFamily="34" charset="0"/>
              <a:buChar char="•"/>
            </a:pP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time - 41 bits (millisecond precision w/ a custom epoch gives us 69 years)</a:t>
            </a:r>
            <a:endParaRPr kumimoji="1" lang="en-US" altLang="zh-CN" sz="3200" i="1" dirty="0">
              <a:solidFill>
                <a:schemeClr val="accent1"/>
              </a:solidFill>
              <a:sym typeface="+mn-ea"/>
            </a:endParaRPr>
          </a:p>
          <a:p>
            <a:pPr marL="457200" indent="-457200" algn="l">
              <a:buFont typeface="Arial" panose="020B0604020202090204" pitchFamily="34" charset="0"/>
              <a:buChar char="•"/>
            </a:pP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configured machine id - 10 bits - gives us up to 1024 machines</a:t>
            </a:r>
            <a:endParaRPr kumimoji="1" lang="en-US" altLang="zh-CN" sz="3200" i="1" dirty="0">
              <a:solidFill>
                <a:schemeClr val="accent1"/>
              </a:solidFill>
              <a:sym typeface="+mn-ea"/>
            </a:endParaRPr>
          </a:p>
          <a:p>
            <a:pPr marL="457200" indent="-457200" algn="l">
              <a:buFont typeface="Arial" panose="020B0604020202090204" pitchFamily="34" charset="0"/>
              <a:buChar char="•"/>
            </a:pP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sequence number - 12 bits - rolls over every 4096 per machine (with protection to avoid rollover in the same ms)</a:t>
            </a:r>
            <a:endParaRPr kumimoji="1" lang="en-US" altLang="zh-CN" sz="3200" i="1" dirty="0">
              <a:solidFill>
                <a:schemeClr val="accent1"/>
              </a:solidFill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790170" y="4768850"/>
            <a:ext cx="9982200" cy="338264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>
                <a:sym typeface="+mn-ea"/>
              </a:rPr>
              <a:t>网络通信协议</a:t>
            </a:r>
            <a:endParaRPr kumimoji="1"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2462530" y="2731770"/>
            <a:ext cx="10714355" cy="10365105"/>
          </a:xfrm>
        </p:spPr>
        <p:txBody>
          <a:bodyPr anchor="t" anchorCtr="0">
            <a:noAutofit/>
          </a:bodyPr>
          <a:lstStyle/>
          <a:p>
            <a:pPr algn="l">
              <a:buFont typeface="Arial" panose="020B0604020202090204" pitchFamily="34" charset="0"/>
            </a:pPr>
            <a:r>
              <a:rPr kumimoji="1" lang="zh-CN" altLang="en-US" dirty="0">
                <a:solidFill>
                  <a:schemeClr val="bg1"/>
                </a:solidFill>
                <a:sym typeface="+mn-ea"/>
              </a:rPr>
              <a:t>互联网的核心是一系列协议，总称为”互联网协议”（Internet Protocol Suite），正是这一些协议规定了电脑如何连接和组网。</a:t>
            </a:r>
            <a:endParaRPr kumimoji="1" lang="zh-CN" altLang="en-US" dirty="0">
              <a:solidFill>
                <a:schemeClr val="bg1"/>
              </a:solidFill>
              <a:sym typeface="+mn-ea"/>
            </a:endParaRPr>
          </a:p>
          <a:p>
            <a:pPr algn="l">
              <a:buFont typeface="Arial" panose="020B0604020202090204" pitchFamily="34" charset="0"/>
            </a:pPr>
            <a:r>
              <a:rPr kumimoji="1" lang="zh-CN" altLang="en-US" dirty="0">
                <a:solidFill>
                  <a:schemeClr val="bg1"/>
                </a:solidFill>
                <a:sym typeface="+mn-ea"/>
              </a:rPr>
              <a:t>主要协议分为：</a:t>
            </a:r>
            <a:endParaRPr kumimoji="1" lang="zh-CN" altLang="en-US" dirty="0">
              <a:solidFill>
                <a:schemeClr val="bg1"/>
              </a:solidFill>
              <a:sym typeface="+mn-ea"/>
            </a:endParaRPr>
          </a:p>
          <a:p>
            <a:pPr algn="l">
              <a:buFont typeface="Arial" panose="020B0604020202090204" pitchFamily="34" charset="0"/>
            </a:pPr>
            <a:r>
              <a:rPr kumimoji="1" lang="en-US" altLang="zh-CN" dirty="0">
                <a:solidFill>
                  <a:schemeClr val="bg1"/>
                </a:solidFill>
                <a:sym typeface="+mn-ea"/>
              </a:rPr>
              <a:t>Socket</a:t>
            </a:r>
            <a:endParaRPr kumimoji="1" lang="zh-CN" altLang="en-US" dirty="0">
              <a:solidFill>
                <a:schemeClr val="bg1"/>
              </a:solidFill>
              <a:sym typeface="+mn-ea"/>
            </a:endParaRPr>
          </a:p>
          <a:p>
            <a:pPr marL="571500" indent="-571500" algn="l">
              <a:buFont typeface="Arial" panose="020B0604020202090204" pitchFamily="34" charset="0"/>
              <a:buChar char="•"/>
            </a:pPr>
            <a:r>
              <a:rPr kumimoji="1" lang="zh-CN" altLang="en-US" i="1" dirty="0">
                <a:solidFill>
                  <a:schemeClr val="accent1"/>
                </a:solidFill>
                <a:sym typeface="+mn-ea"/>
              </a:rPr>
              <a:t>接口抽象层</a:t>
            </a:r>
            <a:endParaRPr kumimoji="1" lang="zh-CN" altLang="en-US" dirty="0">
              <a:solidFill>
                <a:schemeClr val="bg1"/>
              </a:solidFill>
              <a:sym typeface="+mn-ea"/>
            </a:endParaRPr>
          </a:p>
          <a:p>
            <a:pPr algn="l">
              <a:buFont typeface="Arial" panose="020B0604020202090204" pitchFamily="34" charset="0"/>
            </a:pPr>
            <a:r>
              <a:rPr kumimoji="1" lang="en-US" altLang="zh-CN" dirty="0">
                <a:solidFill>
                  <a:schemeClr val="bg1"/>
                </a:solidFill>
                <a:sym typeface="+mn-ea"/>
              </a:rPr>
              <a:t>TCP / UDP</a:t>
            </a:r>
            <a:endParaRPr kumimoji="1" lang="zh-CN" altLang="en-US" dirty="0">
              <a:solidFill>
                <a:schemeClr val="bg1"/>
              </a:solidFill>
              <a:sym typeface="+mn-ea"/>
            </a:endParaRPr>
          </a:p>
          <a:p>
            <a:pPr marL="571500" indent="-571500" algn="l">
              <a:buFont typeface="Arial" panose="020B0604020202090204" pitchFamily="34" charset="0"/>
              <a:buChar char="•"/>
            </a:pPr>
            <a:r>
              <a:rPr kumimoji="1" lang="zh-CN" altLang="en-US" sz="3600" i="1" dirty="0">
                <a:solidFill>
                  <a:schemeClr val="accent1"/>
                </a:solidFill>
                <a:sym typeface="+mn-ea"/>
              </a:rPr>
              <a:t>面向连接</a:t>
            </a:r>
            <a:r>
              <a:rPr kumimoji="1" lang="en-US" altLang="zh-CN" sz="3600" i="1" dirty="0">
                <a:solidFill>
                  <a:schemeClr val="accent1"/>
                </a:solidFill>
                <a:sym typeface="+mn-ea"/>
              </a:rPr>
              <a:t>(</a:t>
            </a:r>
            <a:r>
              <a:rPr kumimoji="1" lang="zh-CN" altLang="en-US" sz="3600" i="1" dirty="0">
                <a:solidFill>
                  <a:schemeClr val="accent1"/>
                </a:solidFill>
                <a:sym typeface="+mn-ea"/>
              </a:rPr>
              <a:t>可靠</a:t>
            </a:r>
            <a:r>
              <a:rPr kumimoji="1" lang="en-US" altLang="zh-CN" sz="3600" i="1" dirty="0">
                <a:solidFill>
                  <a:schemeClr val="accent1"/>
                </a:solidFill>
                <a:sym typeface="+mn-ea"/>
              </a:rPr>
              <a:t>) / </a:t>
            </a:r>
            <a:r>
              <a:rPr kumimoji="1" lang="zh-CN" altLang="en-US" sz="3600" i="1" dirty="0">
                <a:solidFill>
                  <a:schemeClr val="accent1"/>
                </a:solidFill>
                <a:sym typeface="+mn-ea"/>
              </a:rPr>
              <a:t>无连接</a:t>
            </a:r>
            <a:r>
              <a:rPr kumimoji="1" lang="en-US" altLang="zh-CN" sz="3600" i="1" dirty="0">
                <a:solidFill>
                  <a:schemeClr val="accent1"/>
                </a:solidFill>
                <a:sym typeface="+mn-ea"/>
              </a:rPr>
              <a:t>(</a:t>
            </a:r>
            <a:r>
              <a:rPr kumimoji="1" lang="zh-CN" altLang="en-US" sz="3600" i="1" dirty="0">
                <a:solidFill>
                  <a:schemeClr val="accent1"/>
                </a:solidFill>
                <a:sym typeface="+mn-ea"/>
              </a:rPr>
              <a:t>不可靠</a:t>
            </a:r>
            <a:r>
              <a:rPr kumimoji="1" lang="en-US" altLang="zh-CN" sz="3600" i="1" dirty="0">
                <a:solidFill>
                  <a:schemeClr val="accent1"/>
                </a:solidFill>
                <a:sym typeface="+mn-ea"/>
              </a:rPr>
              <a:t>)</a:t>
            </a:r>
            <a:endParaRPr kumimoji="1" lang="zh-CN" altLang="en-US" sz="3600" i="1" dirty="0">
              <a:solidFill>
                <a:schemeClr val="accent1"/>
              </a:solidFill>
              <a:sym typeface="+mn-ea"/>
            </a:endParaRPr>
          </a:p>
          <a:p>
            <a:pPr algn="l">
              <a:buFont typeface="Arial" panose="020B0604020202090204" pitchFamily="34" charset="0"/>
            </a:pPr>
            <a:r>
              <a:rPr kumimoji="1" lang="zh-CN" altLang="en-US" dirty="0">
                <a:solidFill>
                  <a:schemeClr val="bg1"/>
                </a:solidFill>
                <a:sym typeface="+mn-ea"/>
              </a:rPr>
              <a:t>HTTP1.1 / HTTP2 / QUIC（</a:t>
            </a:r>
            <a:r>
              <a:rPr kumimoji="1" lang="en-US" altLang="zh-CN" dirty="0">
                <a:solidFill>
                  <a:schemeClr val="bg1"/>
                </a:solidFill>
                <a:sym typeface="+mn-ea"/>
              </a:rPr>
              <a:t>HTTP3</a:t>
            </a:r>
            <a:r>
              <a:rPr kumimoji="1" lang="zh-CN" altLang="en-US" dirty="0">
                <a:solidFill>
                  <a:schemeClr val="bg1"/>
                </a:solidFill>
                <a:sym typeface="+mn-ea"/>
              </a:rPr>
              <a:t>）</a:t>
            </a:r>
            <a:endParaRPr kumimoji="1" lang="zh-CN" altLang="en-US" dirty="0">
              <a:solidFill>
                <a:schemeClr val="bg1"/>
              </a:solidFill>
              <a:sym typeface="+mn-ea"/>
            </a:endParaRPr>
          </a:p>
          <a:p>
            <a:pPr marL="571500" indent="-571500" algn="l">
              <a:buFont typeface="Arial" panose="020B0604020202090204" pitchFamily="34" charset="0"/>
              <a:buChar char="•"/>
            </a:pPr>
            <a:r>
              <a:rPr kumimoji="1" lang="zh-CN" altLang="en-US" sz="3600" i="1" dirty="0">
                <a:solidFill>
                  <a:schemeClr val="accent1"/>
                </a:solidFill>
                <a:sym typeface="+mn-ea"/>
              </a:rPr>
              <a:t>超文本传输协议</a:t>
            </a:r>
            <a:endParaRPr kumimoji="1" lang="zh-CN" altLang="en-US" sz="3600" i="1" dirty="0">
              <a:solidFill>
                <a:schemeClr val="accent1"/>
              </a:solidFill>
              <a:sym typeface="+mn-ea"/>
            </a:endParaRPr>
          </a:p>
          <a:p>
            <a:pPr algn="l">
              <a:buFont typeface="Arial" panose="020B0604020202090204" pitchFamily="34" charset="0"/>
            </a:pPr>
            <a:endParaRPr kumimoji="1" lang="zh-CN" altLang="en-US" dirty="0">
              <a:solidFill>
                <a:schemeClr val="bg1"/>
              </a:solidFill>
              <a:sym typeface="+mn-ea"/>
            </a:endParaRPr>
          </a:p>
          <a:p>
            <a:pPr algn="l">
              <a:buFont typeface="Arial" panose="020B0604020202090204" pitchFamily="34" charset="0"/>
            </a:pPr>
            <a:endParaRPr kumimoji="1" lang="zh-CN" altLang="en-US" sz="3600" i="1" dirty="0">
              <a:solidFill>
                <a:schemeClr val="accent1"/>
              </a:solidFill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465175" y="4129405"/>
            <a:ext cx="10135235" cy="694753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Goim 长连接 TCP 编程 - </a:t>
            </a:r>
            <a:r>
              <a:rPr kumimoji="1" lang="zh-CN" altLang="en-US"/>
              <a:t>唯一 </a:t>
            </a:r>
            <a:r>
              <a:rPr kumimoji="1" lang="en-US" altLang="zh-CN"/>
              <a:t>ID </a:t>
            </a:r>
            <a:r>
              <a:rPr kumimoji="1" lang="zh-CN" altLang="en-US"/>
              <a:t>设计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>
          <a:xfrm>
            <a:off x="2462530" y="2731770"/>
            <a:ext cx="9694545" cy="10365105"/>
          </a:xfrm>
        </p:spPr>
        <p:txBody>
          <a:bodyPr anchor="t" anchorCtr="0">
            <a:noAutofit/>
          </a:bodyPr>
          <a:p>
            <a:pPr algn="l">
              <a:buFont typeface="Arial" panose="020B0604020202090204" pitchFamily="34" charset="0"/>
            </a:pPr>
            <a:r>
              <a:rPr kumimoji="1" sz="3200" dirty="0">
                <a:solidFill>
                  <a:schemeClr val="bg1"/>
                </a:solidFill>
                <a:sym typeface="+mn-ea"/>
              </a:rPr>
              <a:t>Sonyflake</a:t>
            </a:r>
            <a:r>
              <a:rPr kumimoji="1" lang="zh-CN" sz="3200" dirty="0">
                <a:solidFill>
                  <a:schemeClr val="bg1"/>
                </a:solidFill>
                <a:sym typeface="+mn-ea"/>
              </a:rPr>
              <a:t>，</a:t>
            </a:r>
            <a:r>
              <a:rPr kumimoji="1" sz="3200" dirty="0">
                <a:solidFill>
                  <a:schemeClr val="bg1"/>
                </a:solidFill>
                <a:sym typeface="+mn-ea"/>
              </a:rPr>
              <a:t>is a distributed unique ID generator inspired by Twitter's Snowflake.</a:t>
            </a:r>
            <a:endParaRPr kumimoji="1" sz="3200" dirty="0">
              <a:solidFill>
                <a:schemeClr val="bg1"/>
              </a:solidFill>
              <a:sym typeface="+mn-ea"/>
            </a:endParaRPr>
          </a:p>
          <a:p>
            <a:pPr algn="l">
              <a:buFont typeface="Arial" panose="020B0604020202090204" pitchFamily="34" charset="0"/>
            </a:pPr>
            <a:r>
              <a:rPr kumimoji="1" sz="3200" dirty="0">
                <a:solidFill>
                  <a:schemeClr val="bg1"/>
                </a:solidFill>
                <a:sym typeface="+mn-ea"/>
              </a:rPr>
              <a:t>id is composed of:</a:t>
            </a:r>
            <a:endParaRPr kumimoji="1" lang="en-US" altLang="zh-CN" sz="3200" dirty="0">
              <a:solidFill>
                <a:schemeClr val="bg1"/>
              </a:solidFill>
              <a:sym typeface="+mn-ea"/>
            </a:endParaRPr>
          </a:p>
          <a:p>
            <a:pPr marL="457200" indent="-457200" algn="l">
              <a:buFont typeface="Arial" panose="020B0604020202090204" pitchFamily="34" charset="0"/>
              <a:buChar char="•"/>
            </a:pP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39 bits for time in units of 10 msec</a:t>
            </a:r>
            <a:endParaRPr kumimoji="1" lang="en-US" altLang="zh-CN" sz="3200" i="1" dirty="0">
              <a:solidFill>
                <a:schemeClr val="accent1"/>
              </a:solidFill>
              <a:sym typeface="+mn-ea"/>
            </a:endParaRPr>
          </a:p>
          <a:p>
            <a:pPr marL="457200" indent="-457200" algn="l">
              <a:buFont typeface="Arial" panose="020B0604020202090204" pitchFamily="34" charset="0"/>
              <a:buChar char="•"/>
            </a:pP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 8 bits for a sequence number</a:t>
            </a:r>
            <a:endParaRPr kumimoji="1" lang="en-US" altLang="zh-CN" sz="3200" i="1" dirty="0">
              <a:solidFill>
                <a:schemeClr val="accent1"/>
              </a:solidFill>
              <a:sym typeface="+mn-ea"/>
            </a:endParaRPr>
          </a:p>
          <a:p>
            <a:pPr marL="457200" indent="-457200" algn="l">
              <a:buFont typeface="Arial" panose="020B0604020202090204" pitchFamily="34" charset="0"/>
              <a:buChar char="•"/>
            </a:pP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16 bits for a machine id</a:t>
            </a:r>
            <a:endParaRPr kumimoji="1" lang="en-US" altLang="zh-CN" sz="3200" i="1" dirty="0">
              <a:solidFill>
                <a:schemeClr val="accent1"/>
              </a:solidFill>
              <a:sym typeface="+mn-ea"/>
            </a:endParaRPr>
          </a:p>
          <a:p>
            <a:pPr algn="l">
              <a:buFont typeface="Arial" panose="020B0604020202090204" pitchFamily="34" charset="0"/>
            </a:pPr>
            <a:r>
              <a:rPr kumimoji="1" lang="en-US" altLang="zh-CN" sz="3200" dirty="0">
                <a:solidFill>
                  <a:schemeClr val="bg1"/>
                </a:solidFill>
                <a:sym typeface="+mn-ea"/>
              </a:rPr>
              <a:t>As a result, Sonyflake has the following advantages and disadvantages:</a:t>
            </a:r>
            <a:endParaRPr kumimoji="1" lang="en-US" altLang="zh-CN" sz="3200" i="1" dirty="0">
              <a:solidFill>
                <a:schemeClr val="accent1"/>
              </a:solidFill>
              <a:sym typeface="+mn-ea"/>
            </a:endParaRPr>
          </a:p>
          <a:p>
            <a:pPr marL="457200" indent="-457200" algn="l">
              <a:buFont typeface="Arial" panose="020B0604020202090204" pitchFamily="34" charset="0"/>
              <a:buChar char="•"/>
            </a:pP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The lifetime (174 years) is longer than that of Snowflake (69 years)</a:t>
            </a:r>
            <a:endParaRPr kumimoji="1" lang="en-US" altLang="zh-CN" sz="3200" i="1" dirty="0">
              <a:solidFill>
                <a:schemeClr val="accent1"/>
              </a:solidFill>
              <a:sym typeface="+mn-ea"/>
            </a:endParaRPr>
          </a:p>
          <a:p>
            <a:pPr marL="457200" indent="-457200" algn="l">
              <a:buFont typeface="Arial" panose="020B0604020202090204" pitchFamily="34" charset="0"/>
              <a:buChar char="•"/>
            </a:pP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It can work in more distributed machines (2^16) than Snowflake (2^10)</a:t>
            </a:r>
            <a:endParaRPr kumimoji="1" lang="en-US" altLang="zh-CN" sz="3200" i="1" dirty="0">
              <a:solidFill>
                <a:schemeClr val="accent1"/>
              </a:solidFill>
              <a:sym typeface="+mn-ea"/>
            </a:endParaRPr>
          </a:p>
          <a:p>
            <a:pPr marL="457200" indent="-457200" algn="l">
              <a:buFont typeface="Arial" panose="020B0604020202090204" pitchFamily="34" charset="0"/>
              <a:buChar char="•"/>
            </a:pP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It can generate 2^8 IDs per 10 msec at most in a single machine/thread (slower than Snowflake)</a:t>
            </a:r>
            <a:endParaRPr kumimoji="1" lang="en-US" altLang="zh-CN" sz="3200" i="1" dirty="0">
              <a:solidFill>
                <a:schemeClr val="accent1"/>
              </a:solidFill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333605" y="4665980"/>
            <a:ext cx="10397490" cy="489521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>
                <a:sym typeface="+mn-ea"/>
              </a:rPr>
              <a:t>Goim 长连接 TCP 编程 - </a:t>
            </a:r>
            <a:r>
              <a:rPr kumimoji="1" lang="zh-CN" altLang="en-US">
                <a:sym typeface="+mn-ea"/>
              </a:rPr>
              <a:t>唯一 </a:t>
            </a:r>
            <a:r>
              <a:rPr kumimoji="1" lang="en-US" altLang="zh-CN">
                <a:sym typeface="+mn-ea"/>
              </a:rPr>
              <a:t>ID </a:t>
            </a:r>
            <a:r>
              <a:rPr kumimoji="1" lang="zh-CN" altLang="en-US">
                <a:sym typeface="+mn-ea"/>
              </a:rPr>
              <a:t>设计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>
          <a:xfrm>
            <a:off x="2462530" y="2731770"/>
            <a:ext cx="9694545" cy="10365105"/>
          </a:xfrm>
        </p:spPr>
        <p:txBody>
          <a:bodyPr anchor="t" anchorCtr="0">
            <a:noAutofit/>
          </a:bodyPr>
          <a:p>
            <a:pPr algn="l">
              <a:buFont typeface="Arial" panose="020B0604020202090204" pitchFamily="34" charset="0"/>
            </a:pPr>
            <a:r>
              <a:rPr kumimoji="1" lang="zh-CN" sz="3200" dirty="0">
                <a:solidFill>
                  <a:schemeClr val="bg1"/>
                </a:solidFill>
                <a:sym typeface="+mn-ea"/>
              </a:rPr>
              <a:t>基于步长递增的分布式 </a:t>
            </a:r>
            <a:r>
              <a:rPr kumimoji="1" lang="en-US" altLang="zh-CN" sz="3200" dirty="0">
                <a:solidFill>
                  <a:schemeClr val="bg1"/>
                </a:solidFill>
                <a:sym typeface="+mn-ea"/>
              </a:rPr>
              <a:t>ID </a:t>
            </a:r>
            <a:r>
              <a:rPr kumimoji="1" lang="zh-CN" altLang="en-US" sz="3200" dirty="0">
                <a:solidFill>
                  <a:schemeClr val="bg1"/>
                </a:solidFill>
                <a:sym typeface="+mn-ea"/>
              </a:rPr>
              <a:t>生成器，可以生成基于递增，并且比较小的唯一 </a:t>
            </a:r>
            <a:r>
              <a:rPr kumimoji="1" lang="en-US" altLang="zh-CN" sz="3200" dirty="0">
                <a:solidFill>
                  <a:schemeClr val="bg1"/>
                </a:solidFill>
                <a:sym typeface="+mn-ea"/>
              </a:rPr>
              <a:t>ID</a:t>
            </a:r>
            <a:r>
              <a:rPr kumimoji="1" lang="zh-CN" altLang="en-US" sz="3200" dirty="0">
                <a:solidFill>
                  <a:schemeClr val="bg1"/>
                </a:solidFill>
                <a:sym typeface="+mn-ea"/>
              </a:rPr>
              <a:t>；</a:t>
            </a:r>
            <a:endParaRPr kumimoji="1" sz="3200" dirty="0">
              <a:solidFill>
                <a:schemeClr val="bg1"/>
              </a:solidFill>
              <a:sym typeface="+mn-ea"/>
            </a:endParaRPr>
          </a:p>
          <a:p>
            <a:pPr algn="l">
              <a:buFont typeface="Arial" panose="020B0604020202090204" pitchFamily="34" charset="0"/>
            </a:pPr>
            <a:r>
              <a:rPr kumimoji="1" lang="zh-CN" sz="3200" dirty="0">
                <a:solidFill>
                  <a:schemeClr val="bg1"/>
                </a:solidFill>
                <a:sym typeface="+mn-ea"/>
              </a:rPr>
              <a:t>服务主要分为</a:t>
            </a:r>
            <a:r>
              <a:rPr kumimoji="1" sz="3200" dirty="0">
                <a:solidFill>
                  <a:schemeClr val="bg1"/>
                </a:solidFill>
                <a:sym typeface="+mn-ea"/>
              </a:rPr>
              <a:t>:</a:t>
            </a:r>
            <a:endParaRPr kumimoji="1" lang="en-US" altLang="zh-CN" sz="3200" dirty="0">
              <a:solidFill>
                <a:schemeClr val="bg1"/>
              </a:solidFill>
              <a:sym typeface="+mn-ea"/>
            </a:endParaRPr>
          </a:p>
          <a:p>
            <a:pPr marL="457200" indent="-457200" algn="l">
              <a:buFont typeface="Arial" panose="020B0604020202090204" pitchFamily="34" charset="0"/>
              <a:buChar char="•"/>
            </a:pP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通过 </a:t>
            </a: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gRPC </a:t>
            </a: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通信，提供 </a:t>
            </a: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ID </a:t>
            </a: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生成接口，并且携带业务标记，为不同业务分配 </a:t>
            </a: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ID</a:t>
            </a: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；</a:t>
            </a:r>
            <a:endParaRPr kumimoji="1" lang="zh-CN" altLang="en-US" sz="3200" i="1" dirty="0">
              <a:solidFill>
                <a:schemeClr val="accent1"/>
              </a:solidFill>
              <a:sym typeface="+mn-ea"/>
            </a:endParaRPr>
          </a:p>
          <a:p>
            <a:pPr marL="457200" indent="-457200" algn="l">
              <a:buFont typeface="Arial" panose="020B0604020202090204" pitchFamily="34" charset="0"/>
              <a:buChar char="•"/>
            </a:pP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部署多个 </a:t>
            </a: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id-server </a:t>
            </a: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服务，通过数据库进行申请 </a:t>
            </a: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ID</a:t>
            </a: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步长，并且持久化最大的 </a:t>
            </a: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ID</a:t>
            </a: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，例如，每次批量取</a:t>
            </a: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1000</a:t>
            </a: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到内存中，可减少对 </a:t>
            </a: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DB </a:t>
            </a: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的压力；</a:t>
            </a:r>
            <a:endParaRPr kumimoji="1" lang="zh-CN" altLang="en-US" sz="3200" i="1" dirty="0">
              <a:solidFill>
                <a:schemeClr val="accent1"/>
              </a:solidFill>
              <a:sym typeface="+mn-ea"/>
            </a:endParaRPr>
          </a:p>
          <a:p>
            <a:pPr marL="457200" indent="-457200" algn="l">
              <a:buFont typeface="Arial" panose="020B0604020202090204" pitchFamily="34" charset="0"/>
              <a:buChar char="•"/>
            </a:pP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数据库记录分配的业务 </a:t>
            </a: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MAX_ID </a:t>
            </a: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和对应 </a:t>
            </a: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Step </a:t>
            </a: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，供</a:t>
            </a: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Sequence </a:t>
            </a: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请求获取；</a:t>
            </a:r>
            <a:endParaRPr kumimoji="1" lang="zh-CN" altLang="en-US" sz="3200" i="1" dirty="0">
              <a:solidFill>
                <a:schemeClr val="accent1"/>
              </a:solidFill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071475" y="3587115"/>
            <a:ext cx="10026015" cy="757110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Goim 长连接 TCP 编程 - IM </a:t>
            </a:r>
            <a:r>
              <a:rPr kumimoji="1" lang="zh-CN" altLang="en-US"/>
              <a:t>私信系统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>
          <a:xfrm>
            <a:off x="2462530" y="2731770"/>
            <a:ext cx="9694545" cy="10365105"/>
          </a:xfrm>
        </p:spPr>
        <p:txBody>
          <a:bodyPr anchor="t" anchorCtr="0">
            <a:noAutofit/>
          </a:bodyPr>
          <a:p>
            <a:pPr algn="l">
              <a:buFont typeface="Arial" panose="020B0604020202090204" pitchFamily="34" charset="0"/>
            </a:pPr>
            <a:r>
              <a:rPr kumimoji="1" lang="zh-CN" sz="3200" dirty="0">
                <a:solidFill>
                  <a:schemeClr val="bg1"/>
                </a:solidFill>
                <a:sym typeface="+mn-ea"/>
              </a:rPr>
              <a:t>概述</a:t>
            </a:r>
            <a:r>
              <a:rPr kumimoji="1" sz="3200" dirty="0">
                <a:solidFill>
                  <a:schemeClr val="bg1"/>
                </a:solidFill>
                <a:sym typeface="+mn-ea"/>
              </a:rPr>
              <a:t>：</a:t>
            </a:r>
            <a:endParaRPr kumimoji="1" lang="en-US" altLang="zh-CN" sz="3200" dirty="0">
              <a:solidFill>
                <a:schemeClr val="bg1"/>
              </a:solidFill>
              <a:sym typeface="+mn-ea"/>
            </a:endParaRPr>
          </a:p>
          <a:p>
            <a:pPr marL="457200" indent="-457200" algn="l">
              <a:buFont typeface="Arial" panose="020B0604020202090204" pitchFamily="34" charset="0"/>
              <a:buChar char="•"/>
            </a:pP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内容</a:t>
            </a:r>
            <a:endParaRPr kumimoji="1" lang="zh-CN" altLang="en-US" sz="3200" i="1" dirty="0">
              <a:solidFill>
                <a:schemeClr val="accent1"/>
              </a:solidFill>
              <a:sym typeface="+mn-ea"/>
            </a:endParaRPr>
          </a:p>
        </p:txBody>
      </p: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References</a:t>
            </a:r>
            <a:endParaRPr kumimoji="1" lang="en-US" altLang="zh-CN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1"/>
          </p:nvPr>
        </p:nvSpPr>
        <p:spPr>
          <a:xfrm>
            <a:off x="2462530" y="2731770"/>
            <a:ext cx="19457670" cy="10222230"/>
          </a:xfrm>
        </p:spPr>
        <p:txBody>
          <a:bodyPr anchor="t" anchorCtr="0">
            <a:noAutofit/>
          </a:bodyPr>
          <a:p>
            <a:pPr>
              <a:buFont typeface="Arial" panose="020B0604020202090204" pitchFamily="34" charset="0"/>
            </a:pPr>
            <a:r>
              <a:rPr lang="en-US" altLang="zh-CN">
                <a:sym typeface="+mn-ea"/>
              </a:rPr>
              <a:t>https://draveness.me/golang/docs/part3-runtime/ch06-concurrency/golang-netpoller/</a:t>
            </a:r>
            <a:endParaRPr lang="en-US" altLang="zh-CN">
              <a:sym typeface="+mn-ea"/>
            </a:endParaRPr>
          </a:p>
          <a:p>
            <a:pPr>
              <a:buFont typeface="Arial" panose="020B0604020202090204" pitchFamily="34" charset="0"/>
            </a:pPr>
            <a:r>
              <a:rPr lang="en-US" altLang="zh-CN">
                <a:sym typeface="+mn-ea"/>
              </a:rPr>
              <a:t>https://www.liwenzhou.com/posts/Go/15_socket/</a:t>
            </a:r>
            <a:endParaRPr lang="en-US" altLang="zh-CN">
              <a:sym typeface="+mn-ea"/>
            </a:endParaRPr>
          </a:p>
          <a:p>
            <a:pPr>
              <a:buFont typeface="Arial" panose="020B0604020202090204" pitchFamily="34" charset="0"/>
            </a:pPr>
            <a:r>
              <a:rPr lang="en-US" altLang="zh-CN">
                <a:sym typeface="+mn-ea"/>
              </a:rPr>
              <a:t>https://hit-alibaba.github.io/interview/basic/network/HTTP.html</a:t>
            </a:r>
            <a:endParaRPr lang="en-US" altLang="zh-CN">
              <a:sym typeface="+mn-ea"/>
            </a:endParaRPr>
          </a:p>
          <a:p>
            <a:pPr>
              <a:buFont typeface="Arial" panose="020B0604020202090204" pitchFamily="34" charset="0"/>
            </a:pPr>
            <a:r>
              <a:rPr lang="en-US" altLang="zh-CN">
                <a:sym typeface="+mn-ea"/>
              </a:rPr>
              <a:t>https://cloud.tencent.com/developer/article/1030660</a:t>
            </a:r>
            <a:endParaRPr lang="en-US" altLang="zh-CN">
              <a:sym typeface="+mn-ea"/>
            </a:endParaRPr>
          </a:p>
          <a:p>
            <a:pPr>
              <a:buFont typeface="Arial" panose="020B0604020202090204" pitchFamily="34" charset="0"/>
            </a:pPr>
            <a:r>
              <a:rPr lang="en-US" altLang="zh-CN">
                <a:sym typeface="+mn-ea"/>
              </a:rPr>
              <a:t>https://juejin.cn/post/6844903827536117774</a:t>
            </a:r>
            <a:endParaRPr lang="en-US" altLang="zh-CN">
              <a:sym typeface="+mn-ea"/>
            </a:endParaRPr>
          </a:p>
          <a:p>
            <a:pPr>
              <a:buFont typeface="Arial" panose="020B0604020202090204" pitchFamily="34" charset="0"/>
            </a:pPr>
            <a:r>
              <a:rPr lang="en-US" altLang="zh-CN">
                <a:sym typeface="+mn-ea"/>
              </a:rPr>
              <a:t>https://xie.infoq.cn/article/19e95a78e2f5389588debfb1c</a:t>
            </a:r>
            <a:endParaRPr lang="en-US" altLang="zh-CN">
              <a:sym typeface="+mn-ea"/>
            </a:endParaRPr>
          </a:p>
          <a:p>
            <a:pPr>
              <a:buFont typeface="Arial" panose="020B0604020202090204" pitchFamily="34" charset="0"/>
            </a:pPr>
            <a:r>
              <a:rPr lang="en-US" altLang="zh-CN">
                <a:sym typeface="+mn-ea"/>
              </a:rPr>
              <a:t>https://tech.meituan.com/2019/03/07/open-source-project-leaf.html</a:t>
            </a:r>
            <a:endParaRPr lang="en-US" altLang="zh-CN">
              <a:sym typeface="+mn-ea"/>
            </a:endParaRPr>
          </a:p>
          <a:p>
            <a:pPr>
              <a:buFont typeface="Arial" panose="020B0604020202090204" pitchFamily="34" charset="0"/>
            </a:pPr>
            <a:r>
              <a:rPr lang="en-US" altLang="zh-CN">
                <a:sym typeface="+mn-ea"/>
              </a:rPr>
              <a:t>https://mp.weixin.qq.com/s/8WmASie_DjDDMQRdQi1FDg</a:t>
            </a:r>
            <a:endParaRPr lang="en-US" altLang="zh-CN">
              <a:sym typeface="+mn-ea"/>
            </a:endParaRPr>
          </a:p>
          <a:p>
            <a:pPr>
              <a:buFont typeface="Arial" panose="020B0604020202090204" pitchFamily="34" charset="0"/>
            </a:pPr>
            <a:r>
              <a:rPr lang="en-US" altLang="zh-CN">
                <a:sym typeface="+mn-ea"/>
              </a:rPr>
              <a:t>https://www.imooc.com/article/265871</a:t>
            </a:r>
            <a:endParaRPr lang="en-US" altLang="zh-CN">
              <a:sym typeface="+mn-ea"/>
            </a:endParaRP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Socket </a:t>
            </a:r>
            <a:r>
              <a:rPr kumimoji="1" lang="zh-CN" altLang="en-US"/>
              <a:t>抽象层</a:t>
            </a:r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481560" y="2824480"/>
            <a:ext cx="11581765" cy="8067040"/>
          </a:xfrm>
          <a:prstGeom prst="rect">
            <a:avLst/>
          </a:prstGeom>
        </p:spPr>
      </p:pic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>
          <a:xfrm>
            <a:off x="2462530" y="2731770"/>
            <a:ext cx="9598660" cy="10365105"/>
          </a:xfrm>
        </p:spPr>
        <p:txBody>
          <a:bodyPr anchor="t" anchorCtr="0">
            <a:noAutofit/>
          </a:bodyPr>
          <a:p>
            <a:pPr algn="l">
              <a:buFont typeface="Arial" panose="020B0604020202090204" pitchFamily="34" charset="0"/>
            </a:pPr>
            <a:r>
              <a:rPr kumimoji="1" lang="zh-CN" altLang="en-US" dirty="0">
                <a:solidFill>
                  <a:schemeClr val="bg1"/>
                </a:solidFill>
                <a:sym typeface="+mn-ea"/>
              </a:rPr>
              <a:t>应用程序通常通过“套接字”向网络发出请求或者应答网络请求。</a:t>
            </a:r>
            <a:endParaRPr kumimoji="1" lang="zh-CN" altLang="en-US" dirty="0">
              <a:solidFill>
                <a:schemeClr val="bg1"/>
              </a:solidFill>
              <a:sym typeface="+mn-ea"/>
            </a:endParaRPr>
          </a:p>
          <a:p>
            <a:pPr algn="l">
              <a:buFont typeface="Arial" panose="020B0604020202090204" pitchFamily="34" charset="0"/>
            </a:pPr>
            <a:endParaRPr kumimoji="1" lang="zh-CN" altLang="en-US" dirty="0">
              <a:solidFill>
                <a:schemeClr val="bg1"/>
              </a:solidFill>
              <a:sym typeface="+mn-ea"/>
            </a:endParaRPr>
          </a:p>
          <a:p>
            <a:pPr algn="l">
              <a:buFont typeface="Arial" panose="020B0604020202090204" pitchFamily="34" charset="0"/>
            </a:pPr>
            <a:r>
              <a:rPr kumimoji="1" lang="zh-CN" altLang="en-US" dirty="0">
                <a:solidFill>
                  <a:schemeClr val="bg1"/>
                </a:solidFill>
                <a:sym typeface="+mn-ea"/>
              </a:rPr>
              <a:t>一种通用的面向流的网络接口</a:t>
            </a:r>
            <a:endParaRPr kumimoji="1" lang="zh-CN" altLang="en-US" dirty="0">
              <a:solidFill>
                <a:schemeClr val="bg1"/>
              </a:solidFill>
              <a:sym typeface="+mn-ea"/>
            </a:endParaRPr>
          </a:p>
          <a:p>
            <a:pPr algn="l">
              <a:buFont typeface="Arial" panose="020B0604020202090204" pitchFamily="34" charset="0"/>
            </a:pPr>
            <a:endParaRPr kumimoji="1" lang="zh-CN" altLang="en-US" dirty="0">
              <a:solidFill>
                <a:schemeClr val="bg1"/>
              </a:solidFill>
              <a:sym typeface="+mn-ea"/>
            </a:endParaRPr>
          </a:p>
          <a:p>
            <a:pPr algn="l">
              <a:buFont typeface="Arial" panose="020B0604020202090204" pitchFamily="34" charset="0"/>
            </a:pPr>
            <a:r>
              <a:rPr kumimoji="1" lang="zh-CN" altLang="en-US" dirty="0">
                <a:solidFill>
                  <a:schemeClr val="bg1"/>
                </a:solidFill>
                <a:sym typeface="+mn-ea"/>
              </a:rPr>
              <a:t>主要操作：</a:t>
            </a:r>
            <a:endParaRPr kumimoji="1" lang="zh-CN" altLang="en-US" dirty="0">
              <a:solidFill>
                <a:schemeClr val="bg1"/>
              </a:solidFill>
              <a:sym typeface="+mn-ea"/>
            </a:endParaRPr>
          </a:p>
          <a:p>
            <a:pPr marL="571500" indent="-571500" algn="l">
              <a:buFont typeface="Arial" panose="020B0604020202090204" pitchFamily="34" charset="0"/>
              <a:buChar char="•"/>
            </a:pPr>
            <a:r>
              <a:rPr kumimoji="1" lang="zh-CN" altLang="en-US" sz="3600" i="1" dirty="0">
                <a:solidFill>
                  <a:schemeClr val="accent1"/>
                </a:solidFill>
                <a:sym typeface="+mn-ea"/>
              </a:rPr>
              <a:t>建立、接受连接</a:t>
            </a:r>
            <a:endParaRPr kumimoji="1" lang="zh-CN" altLang="en-US" sz="3600" i="1" dirty="0">
              <a:solidFill>
                <a:schemeClr val="accent1"/>
              </a:solidFill>
              <a:sym typeface="+mn-ea"/>
            </a:endParaRPr>
          </a:p>
          <a:p>
            <a:pPr marL="571500" indent="-571500" algn="l">
              <a:buFont typeface="Arial" panose="020B0604020202090204" pitchFamily="34" charset="0"/>
              <a:buChar char="•"/>
            </a:pPr>
            <a:r>
              <a:rPr kumimoji="1" lang="zh-CN" altLang="en-US" sz="3600" i="1" dirty="0">
                <a:solidFill>
                  <a:schemeClr val="accent1"/>
                </a:solidFill>
                <a:sym typeface="+mn-ea"/>
              </a:rPr>
              <a:t>读写、关闭、超时</a:t>
            </a:r>
            <a:endParaRPr kumimoji="1" lang="zh-CN" altLang="en-US" sz="3600" i="1" dirty="0">
              <a:solidFill>
                <a:schemeClr val="accent1"/>
              </a:solidFill>
              <a:sym typeface="+mn-ea"/>
            </a:endParaRPr>
          </a:p>
          <a:p>
            <a:pPr marL="571500" indent="-571500" algn="l">
              <a:buFont typeface="Arial" panose="020B0604020202090204" pitchFamily="34" charset="0"/>
              <a:buChar char="•"/>
            </a:pPr>
            <a:r>
              <a:rPr kumimoji="1" lang="zh-CN" altLang="en-US" sz="3600" i="1" dirty="0">
                <a:solidFill>
                  <a:schemeClr val="accent1"/>
                </a:solidFill>
                <a:sym typeface="+mn-ea"/>
              </a:rPr>
              <a:t>获取地址、端口</a:t>
            </a:r>
            <a:endParaRPr kumimoji="1" lang="zh-CN" altLang="en-US" sz="3600" i="1" dirty="0">
              <a:solidFill>
                <a:schemeClr val="accent1"/>
              </a:solidFill>
              <a:sym typeface="+mn-ea"/>
            </a:endParaRP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kumimoji="1" lang="en-US" altLang="zh-CN"/>
              <a:t>TCP </a:t>
            </a:r>
            <a:r>
              <a:rPr kumimoji="1" lang="zh-CN" altLang="en-US"/>
              <a:t>可靠连接，</a:t>
            </a:r>
            <a:r>
              <a:rPr kumimoji="1" lang="zh-CN" altLang="en-US">
                <a:sym typeface="+mn-ea"/>
              </a:rPr>
              <a:t>面向连接的协议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>
          <a:xfrm>
            <a:off x="2462530" y="2731770"/>
            <a:ext cx="9752965" cy="10365105"/>
          </a:xfrm>
        </p:spPr>
        <p:txBody>
          <a:bodyPr anchor="t" anchorCtr="0">
            <a:noAutofit/>
          </a:bodyPr>
          <a:p>
            <a:pPr algn="l">
              <a:buFont typeface="Arial" panose="020B0604020202090204" pitchFamily="34" charset="0"/>
            </a:pPr>
            <a:r>
              <a:rPr kumimoji="1" lang="zh-CN" altLang="en-US" sz="3600" dirty="0">
                <a:solidFill>
                  <a:schemeClr val="bg1"/>
                </a:solidFill>
                <a:cs typeface="Helvetica" pitchFamily="2" charset="0"/>
                <a:sym typeface="+mn-ea"/>
              </a:rPr>
              <a:t>TCP/IP</a:t>
            </a:r>
            <a:r>
              <a:rPr kumimoji="1" lang="zh-CN" altLang="en-US" sz="3600" b="1" dirty="0">
                <a:solidFill>
                  <a:schemeClr val="bg1"/>
                </a:solidFill>
                <a:sym typeface="+mn-ea"/>
              </a:rPr>
              <a:t>（</a:t>
            </a:r>
            <a:r>
              <a:rPr kumimoji="1" lang="zh-CN" altLang="en-US" sz="3600" dirty="0">
                <a:solidFill>
                  <a:schemeClr val="bg1"/>
                </a:solidFill>
                <a:sym typeface="+mn-ea"/>
              </a:rPr>
              <a:t>Transmission Control Protocol/Internet Protocol</a:t>
            </a:r>
            <a:r>
              <a:rPr kumimoji="1" lang="zh-CN" altLang="en-US" sz="3600" b="1" dirty="0">
                <a:solidFill>
                  <a:schemeClr val="bg1"/>
                </a:solidFill>
                <a:sym typeface="+mn-ea"/>
              </a:rPr>
              <a:t>）</a:t>
            </a:r>
            <a:r>
              <a:rPr kumimoji="1" lang="zh-CN" altLang="en-US" sz="3600" dirty="0">
                <a:solidFill>
                  <a:schemeClr val="bg1"/>
                </a:solidFill>
                <a:sym typeface="+mn-ea"/>
              </a:rPr>
              <a:t>即传输控制协议/网间协议，是一种面向连接（连接导向）的、可靠的、基于字节流的传输层（Transport layer）通信协议，因为是面向连接的协议。</a:t>
            </a:r>
            <a:endParaRPr kumimoji="1" lang="zh-CN" altLang="en-US" sz="3600" i="1" dirty="0">
              <a:solidFill>
                <a:schemeClr val="accent1"/>
              </a:solidFill>
              <a:sym typeface="+mn-ea"/>
            </a:endParaRPr>
          </a:p>
          <a:p>
            <a:pPr algn="l">
              <a:buFont typeface="Arial" panose="020B0604020202090204" pitchFamily="34" charset="0"/>
            </a:pPr>
            <a:endParaRPr kumimoji="1" lang="zh-CN" altLang="en-US" sz="3600" i="1" dirty="0">
              <a:solidFill>
                <a:schemeClr val="accent1"/>
              </a:solidFill>
              <a:sym typeface="+mn-ea"/>
            </a:endParaRPr>
          </a:p>
          <a:p>
            <a:pPr algn="l">
              <a:buFont typeface="Arial" panose="020B0604020202090204" pitchFamily="34" charset="0"/>
            </a:pPr>
            <a:r>
              <a:rPr kumimoji="1" lang="zh-CN" altLang="en-US" sz="3600" dirty="0">
                <a:solidFill>
                  <a:schemeClr val="bg1"/>
                </a:solidFill>
                <a:sym typeface="+mn-ea"/>
              </a:rPr>
              <a:t>服务端流程：</a:t>
            </a:r>
            <a:endParaRPr kumimoji="1" lang="zh-CN" altLang="en-US" sz="3600" i="1" dirty="0">
              <a:solidFill>
                <a:schemeClr val="accent1"/>
              </a:solidFill>
              <a:sym typeface="+mn-ea"/>
            </a:endParaRPr>
          </a:p>
          <a:p>
            <a:pPr marL="571500" indent="-571500" algn="l">
              <a:buFont typeface="Arial" panose="020B0604020202090204" pitchFamily="34" charset="0"/>
              <a:buChar char="•"/>
            </a:pPr>
            <a:r>
              <a:rPr kumimoji="1" lang="zh-CN" altLang="en-US" sz="3600" i="1" dirty="0">
                <a:solidFill>
                  <a:schemeClr val="accent1"/>
                </a:solidFill>
                <a:sym typeface="+mn-ea"/>
              </a:rPr>
              <a:t>监听端口</a:t>
            </a:r>
            <a:endParaRPr kumimoji="1" lang="zh-CN" altLang="en-US" sz="3600" i="1" dirty="0">
              <a:solidFill>
                <a:schemeClr val="accent1"/>
              </a:solidFill>
              <a:sym typeface="+mn-ea"/>
            </a:endParaRPr>
          </a:p>
          <a:p>
            <a:pPr marL="571500" indent="-571500" algn="l">
              <a:buFont typeface="Arial" panose="020B0604020202090204" pitchFamily="34" charset="0"/>
              <a:buChar char="•"/>
            </a:pPr>
            <a:r>
              <a:rPr kumimoji="1" lang="zh-CN" altLang="en-US" sz="3600" i="1" dirty="0">
                <a:solidFill>
                  <a:schemeClr val="accent1"/>
                </a:solidFill>
                <a:sym typeface="+mn-ea"/>
              </a:rPr>
              <a:t>接收客户端请求建立连接</a:t>
            </a:r>
            <a:endParaRPr kumimoji="1" lang="zh-CN" altLang="en-US" sz="3600" i="1" dirty="0">
              <a:solidFill>
                <a:schemeClr val="accent1"/>
              </a:solidFill>
              <a:sym typeface="+mn-ea"/>
            </a:endParaRPr>
          </a:p>
          <a:p>
            <a:pPr marL="571500" indent="-571500" algn="l">
              <a:buFont typeface="Arial" panose="020B0604020202090204" pitchFamily="34" charset="0"/>
              <a:buChar char="•"/>
            </a:pPr>
            <a:r>
              <a:rPr kumimoji="1" lang="zh-CN" altLang="en-US" sz="3600" i="1" dirty="0">
                <a:solidFill>
                  <a:schemeClr val="accent1"/>
                </a:solidFill>
                <a:sym typeface="+mn-ea"/>
              </a:rPr>
              <a:t>创建 goroutine 处理连接</a:t>
            </a:r>
            <a:endParaRPr kumimoji="1" lang="zh-CN" altLang="en-US" sz="3600" i="1" dirty="0">
              <a:solidFill>
                <a:schemeClr val="accent1"/>
              </a:solidFill>
              <a:sym typeface="+mn-ea"/>
            </a:endParaRPr>
          </a:p>
          <a:p>
            <a:pPr algn="l">
              <a:buFont typeface="Arial" panose="020B0604020202090204" pitchFamily="34" charset="0"/>
            </a:pPr>
            <a:r>
              <a:rPr kumimoji="1" lang="zh-CN" altLang="en-US" sz="3600" dirty="0">
                <a:solidFill>
                  <a:schemeClr val="bg1"/>
                </a:solidFill>
                <a:sym typeface="+mn-ea"/>
              </a:rPr>
              <a:t>客户端流程：</a:t>
            </a:r>
            <a:endParaRPr kumimoji="1" lang="zh-CN" altLang="en-US" sz="3600" i="1" dirty="0">
              <a:solidFill>
                <a:schemeClr val="accent1"/>
              </a:solidFill>
              <a:sym typeface="+mn-ea"/>
            </a:endParaRPr>
          </a:p>
          <a:p>
            <a:pPr marL="571500" indent="-571500" algn="l">
              <a:buFont typeface="Arial" panose="020B0604020202090204" pitchFamily="34" charset="0"/>
              <a:buChar char="•"/>
            </a:pPr>
            <a:r>
              <a:rPr kumimoji="1" lang="en-US" altLang="zh-CN" sz="3600" i="1" dirty="0">
                <a:solidFill>
                  <a:schemeClr val="accent1"/>
                </a:solidFill>
                <a:sym typeface="+mn-ea"/>
              </a:rPr>
              <a:t>建立与服务端的</a:t>
            </a:r>
            <a:r>
              <a:rPr kumimoji="1" lang="zh-CN" altLang="en-US" sz="3600" i="1" dirty="0">
                <a:solidFill>
                  <a:schemeClr val="accent1"/>
                </a:solidFill>
                <a:sym typeface="+mn-ea"/>
              </a:rPr>
              <a:t>连</a:t>
            </a:r>
            <a:r>
              <a:rPr kumimoji="1" lang="en-US" altLang="zh-CN" sz="3600" i="1" dirty="0">
                <a:solidFill>
                  <a:schemeClr val="accent1"/>
                </a:solidFill>
                <a:sym typeface="+mn-ea"/>
              </a:rPr>
              <a:t>接</a:t>
            </a:r>
            <a:endParaRPr kumimoji="1" lang="en-US" altLang="zh-CN" sz="3600" i="1" dirty="0">
              <a:solidFill>
                <a:schemeClr val="accent1"/>
              </a:solidFill>
              <a:sym typeface="+mn-ea"/>
            </a:endParaRPr>
          </a:p>
          <a:p>
            <a:pPr marL="571500" indent="-571500" algn="l">
              <a:buFont typeface="Arial" panose="020B0604020202090204" pitchFamily="34" charset="0"/>
              <a:buChar char="•"/>
            </a:pPr>
            <a:r>
              <a:rPr kumimoji="1" lang="en-US" altLang="zh-CN" sz="3600" i="1" dirty="0">
                <a:solidFill>
                  <a:schemeClr val="accent1"/>
                </a:solidFill>
                <a:sym typeface="+mn-ea"/>
              </a:rPr>
              <a:t>进行数据收发</a:t>
            </a:r>
            <a:endParaRPr kumimoji="1" lang="en-US" altLang="zh-CN" sz="3600" i="1" dirty="0">
              <a:solidFill>
                <a:schemeClr val="accent1"/>
              </a:solidFill>
              <a:sym typeface="+mn-ea"/>
            </a:endParaRPr>
          </a:p>
          <a:p>
            <a:pPr marL="571500" indent="-571500" algn="l">
              <a:buFont typeface="Arial" panose="020B0604020202090204" pitchFamily="34" charset="0"/>
              <a:buChar char="•"/>
            </a:pPr>
            <a:r>
              <a:rPr kumimoji="1" lang="en-US" altLang="zh-CN" sz="3600" i="1" dirty="0">
                <a:solidFill>
                  <a:schemeClr val="accent1"/>
                </a:solidFill>
                <a:sym typeface="+mn-ea"/>
              </a:rPr>
              <a:t>关闭</a:t>
            </a:r>
            <a:r>
              <a:rPr kumimoji="1" lang="zh-CN" altLang="en-US" sz="3600" i="1" dirty="0">
                <a:solidFill>
                  <a:schemeClr val="accent1"/>
                </a:solidFill>
                <a:sym typeface="+mn-ea"/>
              </a:rPr>
              <a:t>连</a:t>
            </a:r>
            <a:r>
              <a:rPr kumimoji="1" lang="en-US" altLang="zh-CN" sz="3600" i="1" dirty="0">
                <a:solidFill>
                  <a:schemeClr val="accent1"/>
                </a:solidFill>
                <a:sym typeface="+mn-ea"/>
              </a:rPr>
              <a:t>接</a:t>
            </a:r>
            <a:endParaRPr kumimoji="1" lang="en-US" altLang="zh-CN" sz="3600" i="1" dirty="0">
              <a:solidFill>
                <a:schemeClr val="accent1"/>
              </a:solidFill>
              <a:sym typeface="+mn-ea"/>
            </a:endParaRPr>
          </a:p>
          <a:p>
            <a:pPr algn="l">
              <a:buFont typeface="Arial" panose="020B0604020202090204" pitchFamily="34" charset="0"/>
            </a:pPr>
            <a:endParaRPr kumimoji="1" lang="en-US" altLang="zh-CN" sz="3600" i="1" dirty="0">
              <a:solidFill>
                <a:schemeClr val="accent1"/>
              </a:solidFill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519275" y="2731770"/>
            <a:ext cx="8930640" cy="996061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UDP </a:t>
            </a:r>
            <a:r>
              <a:rPr kumimoji="1" lang="zh-CN" altLang="en-US"/>
              <a:t>不可靠连接，允许广播或多播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>
          <a:xfrm>
            <a:off x="2462530" y="2731770"/>
            <a:ext cx="9400540" cy="10365105"/>
          </a:xfrm>
        </p:spPr>
        <p:txBody>
          <a:bodyPr anchor="t" anchorCtr="0">
            <a:noAutofit/>
          </a:bodyPr>
          <a:p>
            <a:pPr algn="l">
              <a:buFont typeface="Arial" panose="020B0604020202090204" pitchFamily="34" charset="0"/>
            </a:pPr>
            <a:r>
              <a:rPr kumimoji="1" lang="zh-CN" altLang="en-US" sz="3600" dirty="0">
                <a:solidFill>
                  <a:schemeClr val="bg1"/>
                </a:solidFill>
                <a:cs typeface="Helvetica" pitchFamily="2" charset="0"/>
                <a:sym typeface="+mn-ea"/>
              </a:rPr>
              <a:t>UDP </a:t>
            </a:r>
            <a:r>
              <a:rPr kumimoji="1" lang="zh-CN" altLang="en-US" sz="3600" dirty="0">
                <a:solidFill>
                  <a:schemeClr val="bg1"/>
                </a:solidFill>
                <a:sym typeface="+mn-ea"/>
              </a:rPr>
              <a:t>协议（User Datagram Protocol）中文名称是用户数据报协议，是 OSI（Open System Interconnection，开放式系统互联）参考模型中一种无连接的传输层协议。</a:t>
            </a:r>
            <a:endParaRPr kumimoji="1" lang="zh-CN" altLang="en-US" sz="3600" i="1" dirty="0">
              <a:solidFill>
                <a:schemeClr val="accent1"/>
              </a:solidFill>
              <a:sym typeface="+mn-ea"/>
            </a:endParaRPr>
          </a:p>
          <a:p>
            <a:pPr algn="l">
              <a:buFont typeface="Arial" panose="020B0604020202090204" pitchFamily="34" charset="0"/>
            </a:pPr>
            <a:endParaRPr kumimoji="1" lang="zh-CN" altLang="en-US" sz="3600" i="1" dirty="0">
              <a:solidFill>
                <a:schemeClr val="accent1"/>
              </a:solidFill>
              <a:sym typeface="+mn-ea"/>
            </a:endParaRPr>
          </a:p>
          <a:p>
            <a:pPr algn="l">
              <a:buFont typeface="Arial" panose="020B0604020202090204" pitchFamily="34" charset="0"/>
            </a:pPr>
            <a:r>
              <a:rPr kumimoji="1" lang="zh-CN" altLang="en-US" sz="3600" dirty="0">
                <a:solidFill>
                  <a:schemeClr val="bg1"/>
                </a:solidFill>
                <a:sym typeface="+mn-ea"/>
              </a:rPr>
              <a:t>一个简单的传输层协议：</a:t>
            </a:r>
            <a:endParaRPr kumimoji="1" lang="zh-CN" altLang="en-US" sz="3600" i="1" dirty="0">
              <a:solidFill>
                <a:schemeClr val="accent1"/>
              </a:solidFill>
              <a:sym typeface="+mn-ea"/>
            </a:endParaRPr>
          </a:p>
          <a:p>
            <a:pPr marL="571500" indent="-571500" algn="l">
              <a:buFont typeface="Arial" panose="020B0604020202090204" pitchFamily="34" charset="0"/>
              <a:buChar char="•"/>
            </a:pPr>
            <a:r>
              <a:rPr kumimoji="1" lang="zh-CN" altLang="en-US" sz="3600" i="1" dirty="0">
                <a:solidFill>
                  <a:schemeClr val="accent1"/>
                </a:solidFill>
                <a:sym typeface="+mn-ea"/>
              </a:rPr>
              <a:t>不需要建立连接</a:t>
            </a:r>
            <a:endParaRPr kumimoji="1" lang="zh-CN" altLang="en-US" sz="3600" i="1" dirty="0">
              <a:solidFill>
                <a:schemeClr val="accent1"/>
              </a:solidFill>
              <a:sym typeface="+mn-ea"/>
            </a:endParaRPr>
          </a:p>
          <a:p>
            <a:pPr marL="571500" indent="-571500" algn="l">
              <a:buFont typeface="Arial" panose="020B0604020202090204" pitchFamily="34" charset="0"/>
              <a:buChar char="•"/>
            </a:pPr>
            <a:r>
              <a:rPr kumimoji="1" lang="zh-CN" altLang="en-US" sz="3600" i="1" dirty="0">
                <a:solidFill>
                  <a:schemeClr val="accent1"/>
                </a:solidFill>
                <a:sym typeface="+mn-ea"/>
              </a:rPr>
              <a:t>不可靠的、没有时序的通信</a:t>
            </a:r>
            <a:endParaRPr kumimoji="1" lang="zh-CN" altLang="en-US" sz="3600" i="1" dirty="0">
              <a:solidFill>
                <a:schemeClr val="accent1"/>
              </a:solidFill>
              <a:sym typeface="+mn-ea"/>
            </a:endParaRPr>
          </a:p>
          <a:p>
            <a:pPr marL="571500" indent="-571500" algn="l">
              <a:buFont typeface="Arial" panose="020B0604020202090204" pitchFamily="34" charset="0"/>
              <a:buChar char="•"/>
            </a:pPr>
            <a:r>
              <a:rPr kumimoji="1" lang="zh-CN" altLang="en-US" sz="3600" i="1" dirty="0">
                <a:solidFill>
                  <a:schemeClr val="accent1"/>
                </a:solidFill>
                <a:sym typeface="+mn-ea"/>
              </a:rPr>
              <a:t>数据报是有长度（65535-20=65515）</a:t>
            </a:r>
            <a:endParaRPr kumimoji="1" lang="zh-CN" altLang="en-US" sz="3600" i="1" dirty="0">
              <a:solidFill>
                <a:schemeClr val="accent1"/>
              </a:solidFill>
              <a:sym typeface="+mn-ea"/>
            </a:endParaRPr>
          </a:p>
          <a:p>
            <a:pPr marL="571500" indent="-571500" algn="l">
              <a:buFont typeface="Arial" panose="020B0604020202090204" pitchFamily="34" charset="0"/>
              <a:buChar char="•"/>
            </a:pPr>
            <a:r>
              <a:rPr kumimoji="1" lang="zh-CN" altLang="en-US" sz="3600" i="1" dirty="0">
                <a:solidFill>
                  <a:schemeClr val="accent1"/>
                </a:solidFill>
                <a:sym typeface="+mn-ea"/>
              </a:rPr>
              <a:t>支持多播和广播</a:t>
            </a:r>
            <a:endParaRPr kumimoji="1" lang="zh-CN" altLang="en-US" sz="3600" i="1" dirty="0">
              <a:solidFill>
                <a:schemeClr val="accent1"/>
              </a:solidFill>
              <a:sym typeface="+mn-ea"/>
            </a:endParaRPr>
          </a:p>
          <a:p>
            <a:pPr marL="571500" indent="-571500" algn="l">
              <a:buFont typeface="Arial" panose="020B0604020202090204" pitchFamily="34" charset="0"/>
              <a:buChar char="•"/>
            </a:pPr>
            <a:r>
              <a:rPr kumimoji="1" lang="zh-CN" altLang="en-US" sz="3600" i="1" dirty="0">
                <a:solidFill>
                  <a:schemeClr val="accent1"/>
                </a:solidFill>
                <a:sym typeface="+mn-ea"/>
              </a:rPr>
              <a:t>低延迟，实时性比较好</a:t>
            </a:r>
            <a:endParaRPr kumimoji="1" lang="zh-CN" altLang="en-US" sz="3600" i="1" dirty="0">
              <a:solidFill>
                <a:schemeClr val="accent1"/>
              </a:solidFill>
              <a:sym typeface="+mn-ea"/>
            </a:endParaRPr>
          </a:p>
          <a:p>
            <a:pPr marL="571500" indent="-571500" algn="l">
              <a:buFont typeface="Arial" panose="020B0604020202090204" pitchFamily="34" charset="0"/>
              <a:buChar char="•"/>
            </a:pPr>
            <a:r>
              <a:rPr kumimoji="1" lang="zh-CN" altLang="en-US" sz="3600" i="1" dirty="0">
                <a:solidFill>
                  <a:schemeClr val="accent1"/>
                </a:solidFill>
                <a:sym typeface="+mn-ea"/>
              </a:rPr>
              <a:t>应用于用于视频直播、游戏同步</a:t>
            </a:r>
            <a:endParaRPr kumimoji="1" lang="zh-CN" altLang="en-US" sz="3600" i="1" dirty="0">
              <a:solidFill>
                <a:schemeClr val="accent1"/>
              </a:solidFill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245215" y="5264150"/>
            <a:ext cx="12083415" cy="465772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HTTP </a:t>
            </a:r>
            <a:r>
              <a:rPr kumimoji="1" lang="zh-CN" altLang="en-US"/>
              <a:t>超文本传输协议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>
          <a:xfrm>
            <a:off x="2462530" y="2731770"/>
            <a:ext cx="11131550" cy="10365105"/>
          </a:xfrm>
        </p:spPr>
        <p:txBody>
          <a:bodyPr anchor="t" anchorCtr="0">
            <a:noAutofit/>
          </a:bodyPr>
          <a:p>
            <a:pPr algn="l">
              <a:buFont typeface="Arial" panose="020B0604020202090204" pitchFamily="34" charset="0"/>
            </a:pPr>
            <a:r>
              <a:rPr kumimoji="1" lang="zh-CN" altLang="en-US" sz="3200" dirty="0">
                <a:solidFill>
                  <a:schemeClr val="bg1"/>
                </a:solidFill>
                <a:cs typeface="Helvetica" pitchFamily="2" charset="0"/>
                <a:sym typeface="+mn-ea"/>
              </a:rPr>
              <a:t>HTTP</a:t>
            </a:r>
            <a:r>
              <a:rPr kumimoji="1" lang="en-US" altLang="zh-CN" sz="3200" dirty="0">
                <a:solidFill>
                  <a:schemeClr val="bg1"/>
                </a:solidFill>
                <a:sym typeface="+mn-ea"/>
              </a:rPr>
              <a:t>(</a:t>
            </a:r>
            <a:r>
              <a:rPr kumimoji="1" lang="zh-CN" altLang="en-US" sz="3200" dirty="0">
                <a:solidFill>
                  <a:schemeClr val="bg1"/>
                </a:solidFill>
                <a:sym typeface="+mn-ea"/>
              </a:rPr>
              <a:t>HyperText Transfer Protocol)是互联网上应用最为广泛的一种网络协议，它详细规定了浏览器和万维网服务器之间互相通信的规则，通过因特网传送万维网文档的数据传送协议。</a:t>
            </a:r>
            <a:endParaRPr kumimoji="1" lang="zh-CN" altLang="en-US" sz="3600" i="1" dirty="0">
              <a:solidFill>
                <a:schemeClr val="accent1"/>
              </a:solidFill>
              <a:sym typeface="+mn-ea"/>
            </a:endParaRPr>
          </a:p>
          <a:p>
            <a:pPr algn="l">
              <a:buFont typeface="Arial" panose="020B0604020202090204" pitchFamily="34" charset="0"/>
            </a:pPr>
            <a:endParaRPr kumimoji="1" lang="zh-CN" altLang="en-US" sz="2000" i="1" dirty="0">
              <a:solidFill>
                <a:schemeClr val="accent1"/>
              </a:solidFill>
              <a:sym typeface="+mn-ea"/>
            </a:endParaRPr>
          </a:p>
          <a:p>
            <a:pPr algn="l">
              <a:buFont typeface="Arial" panose="020B0604020202090204" pitchFamily="34" charset="0"/>
            </a:pPr>
            <a:r>
              <a:rPr kumimoji="1" lang="zh-CN" altLang="en-US" sz="3200" dirty="0">
                <a:solidFill>
                  <a:schemeClr val="bg1"/>
                </a:solidFill>
                <a:sym typeface="+mn-ea"/>
              </a:rPr>
              <a:t>请求报文：</a:t>
            </a:r>
            <a:endParaRPr kumimoji="1" lang="zh-CN" altLang="en-US" sz="3200" i="1" dirty="0">
              <a:solidFill>
                <a:schemeClr val="accent1"/>
              </a:solidFill>
              <a:sym typeface="+mn-ea"/>
            </a:endParaRPr>
          </a:p>
          <a:p>
            <a:pPr marL="571500" indent="-571500" algn="l">
              <a:buFont typeface="Arial" panose="020B0604020202090204" pitchFamily="34" charset="0"/>
              <a:buChar char="•"/>
            </a:pP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Method: HEAD/GET/POST/PUT/DELETE</a:t>
            </a:r>
            <a:endParaRPr kumimoji="1" lang="en-US" altLang="zh-CN" sz="3200" i="1" dirty="0">
              <a:solidFill>
                <a:schemeClr val="accent1"/>
              </a:solidFill>
              <a:sym typeface="+mn-ea"/>
            </a:endParaRPr>
          </a:p>
          <a:p>
            <a:pPr marL="571500" indent="-571500" algn="l">
              <a:buFont typeface="Arial" panose="020B0604020202090204" pitchFamily="34" charset="0"/>
              <a:buChar char="•"/>
            </a:pP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Accept</a:t>
            </a: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：text/html、</a:t>
            </a: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application/json</a:t>
            </a:r>
            <a:endParaRPr kumimoji="1" lang="zh-CN" altLang="en-US" sz="3200" i="1" dirty="0">
              <a:solidFill>
                <a:schemeClr val="accent1"/>
              </a:solidFill>
              <a:sym typeface="+mn-ea"/>
            </a:endParaRPr>
          </a:p>
          <a:p>
            <a:pPr marL="571500" indent="-571500" algn="l">
              <a:buFont typeface="Arial" panose="020B0604020202090204" pitchFamily="34" charset="0"/>
              <a:buChar char="•"/>
            </a:pP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Content-Type: </a:t>
            </a:r>
            <a:endParaRPr kumimoji="1" lang="en-US" altLang="zh-CN" sz="3200" i="1" dirty="0">
              <a:solidFill>
                <a:schemeClr val="accent1"/>
              </a:solidFill>
              <a:sym typeface="+mn-ea"/>
            </a:endParaRPr>
          </a:p>
          <a:p>
            <a:pPr marL="1028700" lvl="1" indent="-571500" algn="l">
              <a:buFont typeface="Arial" panose="020B0604020202090204" pitchFamily="34" charset="0"/>
              <a:buChar char="•"/>
            </a:pP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application/json</a:t>
            </a:r>
            <a:endParaRPr kumimoji="1" lang="en-US" altLang="zh-CN" sz="3200" i="1" dirty="0">
              <a:solidFill>
                <a:schemeClr val="accent1"/>
              </a:solidFill>
              <a:sym typeface="+mn-ea"/>
            </a:endParaRPr>
          </a:p>
          <a:p>
            <a:pPr marL="1028700" lvl="1" indent="-571500" algn="l">
              <a:buFont typeface="Arial" panose="020B0604020202090204" pitchFamily="34" charset="0"/>
              <a:buChar char="•"/>
            </a:pP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application/x-www-form-urlencoded</a:t>
            </a:r>
            <a:endParaRPr kumimoji="1" lang="en-US" altLang="zh-CN" sz="3200" i="1" dirty="0">
              <a:solidFill>
                <a:schemeClr val="accent1"/>
              </a:solidFill>
              <a:sym typeface="+mn-ea"/>
            </a:endParaRPr>
          </a:p>
          <a:p>
            <a:pPr marL="457200" indent="-457200" algn="l">
              <a:buFont typeface="Arial" panose="020B0604020202090204" pitchFamily="34" charset="0"/>
              <a:buChar char="•"/>
            </a:pP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请求正文</a:t>
            </a:r>
            <a:endParaRPr kumimoji="1" lang="zh-CN" altLang="en-US" sz="3200" i="1" dirty="0">
              <a:solidFill>
                <a:schemeClr val="accent1"/>
              </a:solidFill>
              <a:sym typeface="+mn-ea"/>
            </a:endParaRPr>
          </a:p>
          <a:p>
            <a:pPr algn="l">
              <a:buFont typeface="Arial" panose="020B0604020202090204" pitchFamily="34" charset="0"/>
            </a:pPr>
            <a:r>
              <a:rPr kumimoji="1" lang="zh-CN" altLang="en-US" sz="3200" dirty="0">
                <a:solidFill>
                  <a:schemeClr val="bg1"/>
                </a:solidFill>
                <a:sym typeface="+mn-ea"/>
              </a:rPr>
              <a:t>响应报文：</a:t>
            </a:r>
            <a:endParaRPr kumimoji="1" lang="zh-CN" altLang="en-US" sz="3200" i="1" dirty="0">
              <a:solidFill>
                <a:schemeClr val="accent1"/>
              </a:solidFill>
              <a:sym typeface="+mn-ea"/>
            </a:endParaRPr>
          </a:p>
          <a:p>
            <a:pPr marL="571500" indent="-571500" algn="l">
              <a:buFont typeface="Arial" panose="020B0604020202090204" pitchFamily="34" charset="0"/>
              <a:buChar char="•"/>
            </a:pP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状态行</a:t>
            </a: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(200/400/500</a:t>
            </a: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)</a:t>
            </a:r>
            <a:endParaRPr kumimoji="1" lang="zh-CN" altLang="en-US" sz="3200" i="1" dirty="0">
              <a:solidFill>
                <a:schemeClr val="accent1"/>
              </a:solidFill>
              <a:sym typeface="+mn-ea"/>
            </a:endParaRPr>
          </a:p>
          <a:p>
            <a:pPr marL="571500" indent="-571500" algn="l">
              <a:buFont typeface="Arial" panose="020B0604020202090204" pitchFamily="34" charset="0"/>
              <a:buChar char="•"/>
            </a:pP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响应头</a:t>
            </a: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(</a:t>
            </a: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Response Header)</a:t>
            </a:r>
            <a:endParaRPr kumimoji="1" lang="zh-CN" altLang="en-US" sz="3200" i="1" dirty="0">
              <a:solidFill>
                <a:schemeClr val="accent1"/>
              </a:solidFill>
              <a:sym typeface="+mn-ea"/>
            </a:endParaRPr>
          </a:p>
          <a:p>
            <a:pPr marL="571500" indent="-571500" algn="l">
              <a:buFont typeface="Arial" panose="020B0604020202090204" pitchFamily="34" charset="0"/>
              <a:buChar char="•"/>
            </a:pP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响应正文</a:t>
            </a:r>
            <a:endParaRPr kumimoji="1" lang="zh-CN" altLang="en-US" sz="3200" i="1" dirty="0">
              <a:solidFill>
                <a:schemeClr val="accent1"/>
              </a:solidFill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4857095" y="455295"/>
            <a:ext cx="7834630" cy="1327467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40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rPr>
              <a:t>GET / HTTP/1.1</a:t>
            </a:r>
            <a:endParaRPr kumimoji="0" lang="zh-CN" altLang="en-US" sz="4000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40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rPr>
              <a:t>Host: www.google.com</a:t>
            </a:r>
            <a:endParaRPr lang="zh-CN" altLang="en-US" sz="4000" b="0">
              <a:solidFill>
                <a:schemeClr val="bg1"/>
              </a:solidFill>
              <a:sym typeface="Helvetica Neue" panose="02000503000000020004"/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40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rPr>
              <a:t>Content-Type: text/html</a:t>
            </a:r>
            <a:endParaRPr kumimoji="0" lang="zh-CN" altLang="en-US" sz="4000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4000" b="0">
                <a:solidFill>
                  <a:schemeClr val="bg1"/>
                </a:solidFill>
                <a:sym typeface="Helvetica Neue" panose="02000503000000020004"/>
              </a:rPr>
              <a:t>Connection: keep-alive</a:t>
            </a:r>
            <a:endParaRPr kumimoji="0" lang="zh-CN" altLang="en-US" sz="4000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4000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40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rPr>
              <a:t>--------</a:t>
            </a:r>
            <a:endParaRPr kumimoji="0" lang="en-US" altLang="zh-CN" sz="4000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altLang="zh-CN" sz="4000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40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rPr>
              <a:t>HTTP/1.1 200 OK</a:t>
            </a:r>
            <a:endParaRPr kumimoji="0" lang="zh-CN" altLang="en-US" sz="4000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4000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40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rPr>
              <a:t>Content-Length: 3059</a:t>
            </a:r>
            <a:endParaRPr kumimoji="0" lang="zh-CN" altLang="en-US" sz="4000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40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rPr>
              <a:t>Server: GWS/2.0</a:t>
            </a:r>
            <a:endParaRPr kumimoji="0" lang="zh-CN" altLang="en-US" sz="4000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40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rPr>
              <a:t>Content-Type: text/html</a:t>
            </a:r>
            <a:endParaRPr kumimoji="0" lang="zh-CN" altLang="en-US" sz="4000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40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rPr>
              <a:t>Connection: keep-alive</a:t>
            </a:r>
            <a:endParaRPr kumimoji="0" lang="zh-CN" altLang="en-US" sz="4000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4000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40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rPr>
              <a:t>&lt;html&gt;...</a:t>
            </a:r>
            <a:endParaRPr kumimoji="0" lang="zh-CN" altLang="en-US" sz="4000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4000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  <a:p>
            <a:pPr marL="571500" marR="0" indent="-5715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Char char="•"/>
            </a:pPr>
            <a:r>
              <a:rPr kumimoji="0" lang="en-US" altLang="zh-CN" sz="3600" b="0" i="1" u="none" strike="noStrike" cap="none" spc="0" normalizeH="0" baseline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Helvetica Neue Italic" panose="02000503000000020004" charset="0"/>
                <a:ea typeface="Helvetica Neue" panose="02000503000000020004"/>
                <a:cs typeface="Helvetica Neue Italic" panose="02000503000000020004" charset="0"/>
                <a:sym typeface="Helvetica Neue" panose="02000503000000020004"/>
              </a:rPr>
              <a:t>nload</a:t>
            </a:r>
            <a:endParaRPr kumimoji="0" lang="en-US" altLang="zh-CN" sz="3600" b="0" i="1" u="none" strike="noStrike" cap="none" spc="0" normalizeH="0" baseline="0">
              <a:ln>
                <a:noFill/>
              </a:ln>
              <a:solidFill>
                <a:schemeClr val="accent1"/>
              </a:solidFill>
              <a:effectLst/>
              <a:uFillTx/>
              <a:latin typeface="Helvetica Neue Italic" panose="02000503000000020004" charset="0"/>
              <a:ea typeface="Helvetica Neue" panose="02000503000000020004"/>
              <a:cs typeface="Helvetica Neue Italic" panose="02000503000000020004" charset="0"/>
              <a:sym typeface="Helvetica Neue" panose="02000503000000020004"/>
            </a:endParaRPr>
          </a:p>
          <a:p>
            <a:pPr marL="571500" marR="0" indent="-5715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Char char="•"/>
            </a:pPr>
            <a:r>
              <a:rPr kumimoji="0" lang="en-US" altLang="zh-CN" sz="3600" b="0" i="1" u="none" strike="noStrike" cap="none" spc="0" normalizeH="0" baseline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Helvetica Neue Italic" panose="02000503000000020004" charset="0"/>
                <a:ea typeface="Helvetica Neue" panose="02000503000000020004"/>
                <a:cs typeface="Helvetica Neue Italic" panose="02000503000000020004" charset="0"/>
                <a:sym typeface="Helvetica Neue" panose="02000503000000020004"/>
              </a:rPr>
              <a:t>tcpflow</a:t>
            </a:r>
            <a:endParaRPr kumimoji="0" lang="en-US" altLang="zh-CN" sz="3600" b="0" i="1" u="none" strike="noStrike" cap="none" spc="0" normalizeH="0" baseline="0">
              <a:ln>
                <a:noFill/>
              </a:ln>
              <a:solidFill>
                <a:schemeClr val="accent1"/>
              </a:solidFill>
              <a:effectLst/>
              <a:uFillTx/>
              <a:latin typeface="Helvetica Neue Italic" panose="02000503000000020004" charset="0"/>
              <a:ea typeface="Helvetica Neue" panose="02000503000000020004"/>
              <a:cs typeface="Helvetica Neue Italic" panose="02000503000000020004" charset="0"/>
              <a:sym typeface="Helvetica Neue" panose="02000503000000020004"/>
            </a:endParaRPr>
          </a:p>
          <a:p>
            <a:pPr marL="571500" marR="0" indent="-5715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Char char="•"/>
            </a:pPr>
            <a:r>
              <a:rPr kumimoji="0" lang="en-US" altLang="zh-CN" sz="3600" b="0" i="1" u="none" strike="noStrike" cap="none" spc="0" normalizeH="0" baseline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Helvetica Neue Italic" panose="02000503000000020004" charset="0"/>
                <a:ea typeface="Helvetica Neue" panose="02000503000000020004"/>
                <a:cs typeface="Helvetica Neue Italic" panose="02000503000000020004" charset="0"/>
                <a:sym typeface="Helvetica Neue" panose="02000503000000020004"/>
              </a:rPr>
              <a:t>ss</a:t>
            </a:r>
            <a:endParaRPr kumimoji="0" lang="en-US" altLang="zh-CN" sz="3600" b="0" i="1" u="none" strike="noStrike" cap="none" spc="0" normalizeH="0" baseline="0">
              <a:ln>
                <a:noFill/>
              </a:ln>
              <a:solidFill>
                <a:schemeClr val="accent1"/>
              </a:solidFill>
              <a:effectLst/>
              <a:uFillTx/>
              <a:latin typeface="Helvetica Neue Italic" panose="02000503000000020004" charset="0"/>
              <a:ea typeface="Helvetica Neue" panose="02000503000000020004"/>
              <a:cs typeface="Helvetica Neue Italic" panose="02000503000000020004" charset="0"/>
              <a:sym typeface="Helvetica Neue" panose="02000503000000020004"/>
            </a:endParaRPr>
          </a:p>
          <a:p>
            <a:pPr marL="571500" marR="0" indent="-5715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Char char="•"/>
            </a:pPr>
            <a:r>
              <a:rPr kumimoji="0" lang="en-US" altLang="zh-CN" sz="3600" b="0" i="1" u="none" strike="noStrike" cap="none" spc="0" normalizeH="0" baseline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Helvetica Neue Italic" panose="02000503000000020004" charset="0"/>
                <a:ea typeface="Helvetica Neue" panose="02000503000000020004"/>
                <a:cs typeface="Helvetica Neue Italic" panose="02000503000000020004" charset="0"/>
                <a:sym typeface="Helvetica Neue" panose="02000503000000020004"/>
              </a:rPr>
              <a:t>netstat</a:t>
            </a:r>
            <a:endParaRPr kumimoji="0" lang="en-US" altLang="zh-CN" sz="3600" b="0" i="1" u="none" strike="noStrike" cap="none" spc="0" normalizeH="0" baseline="0">
              <a:ln>
                <a:noFill/>
              </a:ln>
              <a:solidFill>
                <a:schemeClr val="accent1"/>
              </a:solidFill>
              <a:effectLst/>
              <a:uFillTx/>
              <a:latin typeface="Helvetica Neue Italic" panose="02000503000000020004" charset="0"/>
              <a:ea typeface="Helvetica Neue" panose="02000503000000020004"/>
              <a:cs typeface="Helvetica Neue Italic" panose="02000503000000020004" charset="0"/>
              <a:sym typeface="Helvetica Neue" panose="02000503000000020004"/>
            </a:endParaRPr>
          </a:p>
          <a:p>
            <a:pPr marL="571500" marR="0" indent="-5715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Char char="•"/>
            </a:pPr>
            <a:r>
              <a:rPr kumimoji="0" lang="en-US" altLang="zh-CN" sz="3600" b="0" i="1" u="none" strike="noStrike" cap="none" spc="0" normalizeH="0" baseline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Helvetica Neue Italic" panose="02000503000000020004" charset="0"/>
                <a:ea typeface="Helvetica Neue" panose="02000503000000020004"/>
                <a:cs typeface="Helvetica Neue Italic" panose="02000503000000020004" charset="0"/>
                <a:sym typeface="Helvetica Neue" panose="02000503000000020004"/>
              </a:rPr>
              <a:t>nmon</a:t>
            </a:r>
            <a:endParaRPr kumimoji="0" lang="en-US" altLang="zh-CN" sz="3600" b="0" i="1" u="none" strike="noStrike" cap="none" spc="0" normalizeH="0" baseline="0">
              <a:ln>
                <a:noFill/>
              </a:ln>
              <a:solidFill>
                <a:schemeClr val="accent1"/>
              </a:solidFill>
              <a:effectLst/>
              <a:uFillTx/>
              <a:latin typeface="Helvetica Neue Italic" panose="02000503000000020004" charset="0"/>
              <a:ea typeface="Helvetica Neue" panose="02000503000000020004"/>
              <a:cs typeface="Helvetica Neue Italic" panose="02000503000000020004" charset="0"/>
              <a:sym typeface="Helvetica Neue" panose="02000503000000020004"/>
            </a:endParaRPr>
          </a:p>
          <a:p>
            <a:pPr marL="571500" marR="0" indent="-5715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Char char="•"/>
            </a:pPr>
            <a:r>
              <a:rPr kumimoji="0" lang="en-US" altLang="zh-CN" sz="3600" b="0" i="1" u="none" strike="noStrike" cap="none" spc="0" normalizeH="0" baseline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Helvetica Neue Italic" panose="02000503000000020004" charset="0"/>
                <a:ea typeface="Helvetica Neue" panose="02000503000000020004"/>
                <a:cs typeface="Helvetica Neue Italic" panose="02000503000000020004" charset="0"/>
                <a:sym typeface="Helvetica Neue" panose="02000503000000020004"/>
              </a:rPr>
              <a:t>top</a:t>
            </a:r>
            <a:endParaRPr kumimoji="0" lang="en-US" altLang="zh-CN" sz="3600" b="0" i="1" u="none" strike="noStrike" cap="none" spc="0" normalizeH="0" baseline="0">
              <a:ln>
                <a:noFill/>
              </a:ln>
              <a:solidFill>
                <a:schemeClr val="accent1"/>
              </a:solidFill>
              <a:effectLst/>
              <a:uFillTx/>
              <a:latin typeface="Helvetica Neue Italic" panose="02000503000000020004" charset="0"/>
              <a:ea typeface="Helvetica Neue" panose="02000503000000020004"/>
              <a:cs typeface="Helvetica Neue Italic" panose="02000503000000020004" charset="0"/>
              <a:sym typeface="Helvetica Neue" panose="02000503000000020004"/>
            </a:endParaRP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HTTP </a:t>
            </a:r>
            <a:r>
              <a:rPr kumimoji="1" lang="zh-CN" altLang="en-US"/>
              <a:t>超文本传输协议</a:t>
            </a:r>
            <a:r>
              <a:rPr kumimoji="1" lang="en-US" altLang="zh-CN"/>
              <a:t>-</a:t>
            </a:r>
            <a:r>
              <a:rPr kumimoji="1" lang="zh-CN" altLang="en-US"/>
              <a:t>演进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>
          <a:xfrm>
            <a:off x="2462530" y="2731770"/>
            <a:ext cx="10867390" cy="10365105"/>
          </a:xfrm>
        </p:spPr>
        <p:txBody>
          <a:bodyPr anchor="t" anchorCtr="0">
            <a:noAutofit/>
          </a:bodyPr>
          <a:p>
            <a:pPr algn="l">
              <a:buFont typeface="Arial" panose="020B0604020202090204" pitchFamily="34" charset="0"/>
            </a:pPr>
            <a:r>
              <a:rPr kumimoji="1" lang="en-US" altLang="zh-CN" sz="2800" dirty="0">
                <a:solidFill>
                  <a:schemeClr val="bg1"/>
                </a:solidFill>
                <a:sym typeface="+mn-ea"/>
              </a:rPr>
              <a:t>HTTP 发展史</a:t>
            </a:r>
            <a:r>
              <a:rPr kumimoji="1" lang="zh-CN" altLang="en-US" sz="2800" dirty="0">
                <a:solidFill>
                  <a:schemeClr val="bg1"/>
                </a:solidFill>
                <a:sym typeface="+mn-ea"/>
              </a:rPr>
              <a:t>：</a:t>
            </a:r>
            <a:endParaRPr kumimoji="1" lang="zh-CN" altLang="en-US" sz="2800" i="1" dirty="0">
              <a:solidFill>
                <a:schemeClr val="accent1"/>
              </a:solidFill>
              <a:sym typeface="+mn-ea"/>
            </a:endParaRPr>
          </a:p>
          <a:p>
            <a:pPr marL="457200" indent="-457200" algn="l">
              <a:buFont typeface="Wingdings" panose="05000000000000000000" charset="0"/>
              <a:buChar char=""/>
            </a:pPr>
            <a:r>
              <a:rPr kumimoji="1" lang="zh-CN" altLang="en-US" sz="2800" i="1" dirty="0">
                <a:solidFill>
                  <a:schemeClr val="bg1"/>
                </a:solidFill>
                <a:sym typeface="+mn-ea"/>
              </a:rPr>
              <a:t>1991 年发布初代 HTTP/0.9 版</a:t>
            </a:r>
            <a:endParaRPr kumimoji="1" lang="zh-CN" altLang="en-US" sz="2800" i="1" dirty="0">
              <a:solidFill>
                <a:schemeClr val="accent1"/>
              </a:solidFill>
              <a:sym typeface="+mn-ea"/>
            </a:endParaRPr>
          </a:p>
          <a:p>
            <a:pPr marL="457200" indent="-457200" algn="l">
              <a:buFont typeface="Wingdings" panose="05000000000000000000" charset="0"/>
              <a:buChar char=""/>
            </a:pPr>
            <a:r>
              <a:rPr kumimoji="1" lang="en-US" altLang="zh-CN" sz="2800" i="1" dirty="0">
                <a:solidFill>
                  <a:schemeClr val="bg1"/>
                </a:solidFill>
                <a:sym typeface="+mn-ea"/>
              </a:rPr>
              <a:t>1</a:t>
            </a:r>
            <a:r>
              <a:rPr kumimoji="1" lang="zh-CN" altLang="en-US" sz="2800" i="1" dirty="0">
                <a:solidFill>
                  <a:schemeClr val="bg1"/>
                </a:solidFill>
                <a:sym typeface="+mn-ea"/>
              </a:rPr>
              <a:t>996 年发布 HTTP/1.0 版</a:t>
            </a:r>
            <a:endParaRPr kumimoji="1" lang="zh-CN" altLang="en-US" sz="2800" i="1" dirty="0">
              <a:solidFill>
                <a:schemeClr val="bg1"/>
              </a:solidFill>
              <a:sym typeface="+mn-ea"/>
            </a:endParaRPr>
          </a:p>
          <a:p>
            <a:pPr marL="457200" indent="-457200" algn="l">
              <a:buFont typeface="Wingdings" panose="05000000000000000000" charset="0"/>
              <a:buChar char=""/>
            </a:pPr>
            <a:r>
              <a:rPr kumimoji="1" lang="en-US" altLang="zh-CN" sz="2800" i="1" dirty="0">
                <a:solidFill>
                  <a:schemeClr val="bg1"/>
                </a:solidFill>
                <a:sym typeface="+mn-ea"/>
              </a:rPr>
              <a:t>1</a:t>
            </a:r>
            <a:r>
              <a:rPr kumimoji="1" lang="zh-CN" altLang="en-US" sz="2800" i="1" dirty="0">
                <a:solidFill>
                  <a:schemeClr val="bg1"/>
                </a:solidFill>
                <a:sym typeface="+mn-ea"/>
              </a:rPr>
              <a:t>997 年是 HTTP/1.1 版，是到今天为止传输最广泛的版本</a:t>
            </a:r>
            <a:endParaRPr kumimoji="1" lang="zh-CN" altLang="en-US" sz="2800" i="1" dirty="0">
              <a:solidFill>
                <a:schemeClr val="bg1"/>
              </a:solidFill>
              <a:sym typeface="+mn-ea"/>
            </a:endParaRPr>
          </a:p>
          <a:p>
            <a:pPr marL="457200" indent="-457200" algn="l">
              <a:buFont typeface="Wingdings" panose="05000000000000000000" charset="0"/>
              <a:buChar char=""/>
            </a:pPr>
            <a:r>
              <a:rPr kumimoji="1" lang="zh-CN" altLang="en-US" sz="2800" i="1" dirty="0">
                <a:solidFill>
                  <a:schemeClr val="bg1"/>
                </a:solidFill>
                <a:sym typeface="+mn-ea"/>
              </a:rPr>
              <a:t>2015 年发布了 HTTP/2.0 版，优化了 HTTP/1.1 的性能和安全性</a:t>
            </a:r>
            <a:endParaRPr kumimoji="1" lang="zh-CN" altLang="en-US" sz="2800" i="1" dirty="0">
              <a:solidFill>
                <a:schemeClr val="bg1"/>
              </a:solidFill>
              <a:sym typeface="+mn-ea"/>
            </a:endParaRPr>
          </a:p>
          <a:p>
            <a:pPr marL="457200" indent="-457200" algn="l">
              <a:buFont typeface="Wingdings" panose="05000000000000000000" charset="0"/>
              <a:buChar char=""/>
            </a:pPr>
            <a:r>
              <a:rPr kumimoji="1" lang="zh-CN" altLang="en-US" sz="2800" i="1" dirty="0">
                <a:solidFill>
                  <a:schemeClr val="bg1"/>
                </a:solidFill>
                <a:sym typeface="+mn-ea"/>
              </a:rPr>
              <a:t>2018 年发布的 HTTP/3.0 版，使用 UDP 取代 TCP 协议</a:t>
            </a:r>
            <a:endParaRPr kumimoji="1" lang="zh-CN" altLang="en-US" sz="2800" i="1" dirty="0">
              <a:solidFill>
                <a:schemeClr val="accent1"/>
              </a:solidFill>
              <a:sym typeface="+mn-ea"/>
            </a:endParaRPr>
          </a:p>
          <a:p>
            <a:pPr algn="l">
              <a:buFont typeface="Arial" panose="020B0604020202090204" pitchFamily="34" charset="0"/>
            </a:pPr>
            <a:r>
              <a:rPr kumimoji="1" lang="en-US" altLang="zh-CN" sz="2800" dirty="0">
                <a:solidFill>
                  <a:schemeClr val="bg1"/>
                </a:solidFill>
                <a:sym typeface="+mn-ea"/>
              </a:rPr>
              <a:t>HTTP2</a:t>
            </a:r>
            <a:r>
              <a:rPr kumimoji="1" lang="zh-CN" altLang="en-US" sz="2800" dirty="0">
                <a:solidFill>
                  <a:schemeClr val="bg1"/>
                </a:solidFill>
                <a:sym typeface="+mn-ea"/>
              </a:rPr>
              <a:t>：</a:t>
            </a:r>
            <a:endParaRPr kumimoji="1" lang="zh-CN" altLang="en-US" sz="2800" i="1" dirty="0">
              <a:solidFill>
                <a:schemeClr val="accent1"/>
              </a:solidFill>
              <a:sym typeface="+mn-ea"/>
            </a:endParaRPr>
          </a:p>
          <a:p>
            <a:pPr marL="457200" indent="-457200" algn="l">
              <a:buFont typeface="Arial" panose="020B0604020202090204" pitchFamily="34" charset="0"/>
              <a:buChar char="•"/>
            </a:pPr>
            <a:r>
              <a:rPr kumimoji="1" sz="2800" i="1" dirty="0">
                <a:solidFill>
                  <a:schemeClr val="accent1"/>
                </a:solidFill>
                <a:sym typeface="+mn-ea"/>
              </a:rPr>
              <a:t>二进制分帧，按帧方式传输</a:t>
            </a:r>
            <a:endParaRPr kumimoji="1" sz="2800" i="1" dirty="0">
              <a:solidFill>
                <a:schemeClr val="accent1"/>
              </a:solidFill>
              <a:sym typeface="+mn-ea"/>
            </a:endParaRPr>
          </a:p>
          <a:p>
            <a:pPr marL="457200" indent="-457200" algn="l">
              <a:buFont typeface="Arial" panose="020B0604020202090204" pitchFamily="34" charset="0"/>
              <a:buChar char="•"/>
            </a:pPr>
            <a:r>
              <a:rPr kumimoji="1" sz="2800" i="1" dirty="0">
                <a:solidFill>
                  <a:schemeClr val="accent1"/>
                </a:solidFill>
                <a:sym typeface="+mn-ea"/>
              </a:rPr>
              <a:t>多路复用，代替原来的序列和阻塞机制</a:t>
            </a:r>
            <a:endParaRPr kumimoji="1" sz="2800" i="1" dirty="0">
              <a:solidFill>
                <a:schemeClr val="accent1"/>
              </a:solidFill>
              <a:sym typeface="+mn-ea"/>
            </a:endParaRPr>
          </a:p>
          <a:p>
            <a:pPr marL="457200" indent="-457200" algn="l">
              <a:buFont typeface="Arial" panose="020B0604020202090204" pitchFamily="34" charset="0"/>
              <a:buChar char="•"/>
            </a:pPr>
            <a:r>
              <a:rPr kumimoji="1" sz="2800" i="1" dirty="0">
                <a:solidFill>
                  <a:schemeClr val="accent1"/>
                </a:solidFill>
                <a:sym typeface="+mn-ea"/>
              </a:rPr>
              <a:t>头部压缩，通过 HPACK 压缩格式</a:t>
            </a:r>
            <a:endParaRPr kumimoji="1" sz="2800" i="1" dirty="0">
              <a:solidFill>
                <a:schemeClr val="accent1"/>
              </a:solidFill>
              <a:sym typeface="+mn-ea"/>
            </a:endParaRPr>
          </a:p>
          <a:p>
            <a:pPr marL="457200" indent="-457200" algn="l">
              <a:buFont typeface="Arial" panose="020B0604020202090204" pitchFamily="34" charset="0"/>
              <a:buChar char="•"/>
            </a:pPr>
            <a:r>
              <a:rPr kumimoji="1" sz="2800" i="1" dirty="0">
                <a:solidFill>
                  <a:schemeClr val="accent1"/>
                </a:solidFill>
                <a:sym typeface="+mn-ea"/>
              </a:rPr>
              <a:t>服务器推送，服务端可以主动推送资源</a:t>
            </a:r>
            <a:endParaRPr kumimoji="1" sz="2800" i="1" dirty="0">
              <a:solidFill>
                <a:schemeClr val="accent1"/>
              </a:solidFill>
              <a:sym typeface="+mn-ea"/>
            </a:endParaRPr>
          </a:p>
          <a:p>
            <a:pPr algn="l">
              <a:buFont typeface="Arial" panose="020B0604020202090204" pitchFamily="34" charset="0"/>
            </a:pPr>
            <a:r>
              <a:rPr kumimoji="1" lang="en-US" altLang="zh-CN" sz="2800" dirty="0">
                <a:solidFill>
                  <a:schemeClr val="bg1"/>
                </a:solidFill>
                <a:sym typeface="+mn-ea"/>
              </a:rPr>
              <a:t>HTTP3：</a:t>
            </a:r>
            <a:endParaRPr kumimoji="1" lang="en-US" altLang="zh-CN" sz="2800" i="1" dirty="0">
              <a:solidFill>
                <a:schemeClr val="accent1"/>
              </a:solidFill>
              <a:sym typeface="+mn-ea"/>
            </a:endParaRPr>
          </a:p>
          <a:p>
            <a:pPr marL="457200" indent="-457200" algn="l">
              <a:buFont typeface="Arial" panose="020B0604020202090204" pitchFamily="34" charset="0"/>
              <a:buChar char="•"/>
            </a:pPr>
            <a:r>
              <a:rPr kumimoji="1" lang="en-US" altLang="zh-CN" sz="2800" i="1" dirty="0">
                <a:solidFill>
                  <a:schemeClr val="accent1"/>
                </a:solidFill>
                <a:sym typeface="+mn-ea"/>
              </a:rPr>
              <a:t>连接建立延时低，一次往返可建立HTTPS连接</a:t>
            </a:r>
            <a:endParaRPr kumimoji="1" lang="en-US" altLang="zh-CN" sz="2800" i="1" dirty="0">
              <a:solidFill>
                <a:schemeClr val="accent1"/>
              </a:solidFill>
              <a:sym typeface="+mn-ea"/>
            </a:endParaRPr>
          </a:p>
          <a:p>
            <a:pPr marL="457200" indent="-457200" algn="l">
              <a:buFont typeface="Arial" panose="020B0604020202090204" pitchFamily="34" charset="0"/>
              <a:buChar char="•"/>
            </a:pPr>
            <a:r>
              <a:rPr kumimoji="1" lang="en-US" altLang="zh-CN" sz="2800" i="1" dirty="0">
                <a:solidFill>
                  <a:schemeClr val="accent1"/>
                </a:solidFill>
                <a:sym typeface="+mn-ea"/>
              </a:rPr>
              <a:t>改进的拥塞控制，高效的重传确认机制</a:t>
            </a:r>
            <a:endParaRPr kumimoji="1" lang="en-US" altLang="zh-CN" sz="2800" i="1" dirty="0">
              <a:solidFill>
                <a:schemeClr val="accent1"/>
              </a:solidFill>
              <a:sym typeface="+mn-ea"/>
            </a:endParaRPr>
          </a:p>
          <a:p>
            <a:pPr marL="457200" indent="-457200" algn="l">
              <a:buFont typeface="Arial" panose="020B0604020202090204" pitchFamily="34" charset="0"/>
              <a:buChar char="•"/>
            </a:pPr>
            <a:r>
              <a:rPr kumimoji="1" lang="en-US" altLang="zh-CN" sz="2800" i="1" dirty="0">
                <a:solidFill>
                  <a:schemeClr val="accent1"/>
                </a:solidFill>
                <a:sym typeface="+mn-ea"/>
              </a:rPr>
              <a:t>切换网络</a:t>
            </a:r>
            <a:r>
              <a:rPr kumimoji="1" lang="zh-CN" altLang="en-US" sz="2800" i="1" dirty="0">
                <a:solidFill>
                  <a:schemeClr val="accent1"/>
                </a:solidFill>
                <a:sym typeface="+mn-ea"/>
              </a:rPr>
              <a:t>保</a:t>
            </a:r>
            <a:r>
              <a:rPr kumimoji="1" lang="en-US" altLang="zh-CN" sz="2800" i="1" dirty="0">
                <a:solidFill>
                  <a:schemeClr val="accent1"/>
                </a:solidFill>
                <a:sym typeface="+mn-ea"/>
              </a:rPr>
              <a:t>持连接，从4G切换到WIFI不用重建连接</a:t>
            </a:r>
            <a:endParaRPr kumimoji="1" lang="en-US" altLang="zh-CN" sz="2800" i="1" dirty="0">
              <a:solidFill>
                <a:schemeClr val="accent1"/>
              </a:solidFill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593445" y="2289810"/>
            <a:ext cx="9648190" cy="498538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56035" y="7879080"/>
            <a:ext cx="11785600" cy="498284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>
          <a:xfrm>
            <a:off x="7318800" y="3790800"/>
            <a:ext cx="14637599" cy="7793999"/>
          </a:xfrm>
        </p:spPr>
        <p:txBody>
          <a:bodyPr/>
          <a:lstStyle/>
          <a:p>
            <a:pPr marL="571500" indent="-571500">
              <a:buFont typeface="Arial" panose="020B0604020202090204" pitchFamily="34" charset="0"/>
              <a:buChar char="•"/>
            </a:pPr>
            <a:r>
              <a:rPr kumimoji="1"/>
              <a:t>网络通信协议</a:t>
            </a:r>
            <a:endParaRPr kumimoji="1" lang="zh-CN" altLang="en-US">
              <a:solidFill>
                <a:schemeClr val="accent1"/>
              </a:solidFill>
            </a:endParaRPr>
          </a:p>
          <a:p>
            <a:pPr marL="571500" indent="-571500">
              <a:buFont typeface="Arial" panose="020B0604020202090204" pitchFamily="34" charset="0"/>
              <a:buChar char="•"/>
            </a:pPr>
            <a:r>
              <a:rPr kumimoji="1" lang="zh-CN" altLang="en-US">
                <a:solidFill>
                  <a:schemeClr val="accent1"/>
                </a:solidFill>
                <a:sym typeface="+mn-ea"/>
              </a:rPr>
              <a:t>Go 网络编程基础</a:t>
            </a:r>
            <a:endParaRPr kumimoji="1" lang="zh-CN" altLang="en-US">
              <a:solidFill>
                <a:schemeClr val="accent1"/>
              </a:solidFill>
              <a:sym typeface="+mn-ea"/>
            </a:endParaRPr>
          </a:p>
          <a:p>
            <a:pPr marL="571500" indent="-571500">
              <a:buFont typeface="Arial" panose="020B0604020202090204" pitchFamily="34" charset="0"/>
              <a:buChar char="•"/>
            </a:pPr>
            <a:r>
              <a:rPr kumimoji="1"/>
              <a:t>Goim </a:t>
            </a:r>
            <a:r>
              <a:rPr kumimoji="1" lang="zh-CN"/>
              <a:t>长连接网关</a:t>
            </a:r>
            <a:endParaRPr kumimoji="1"/>
          </a:p>
          <a:p>
            <a:pPr marL="571500" indent="-571500">
              <a:buFont typeface="Arial" panose="020B0604020202090204" pitchFamily="34" charset="0"/>
              <a:buChar char="•"/>
            </a:pPr>
            <a:r>
              <a:rPr kumimoji="1" lang="en-US"/>
              <a:t>ID </a:t>
            </a:r>
            <a:r>
              <a:rPr kumimoji="1" lang="zh-CN" altLang="en-US"/>
              <a:t>分布式生成器</a:t>
            </a:r>
            <a:endParaRPr kumimoji="1" lang="zh-CN" altLang="en-US"/>
          </a:p>
          <a:p>
            <a:pPr marL="571500" indent="-571500">
              <a:buFont typeface="Arial" panose="020B0604020202090204" pitchFamily="34" charset="0"/>
              <a:buChar char="•"/>
            </a:pPr>
            <a:r>
              <a:rPr kumimoji="1" lang="en-US" altLang="zh-CN"/>
              <a:t>IM </a:t>
            </a:r>
            <a:r>
              <a:rPr kumimoji="1" lang="zh-CN" altLang="en-US"/>
              <a:t>私信系统</a:t>
            </a:r>
            <a:endParaRPr kumimoji="1" lang="zh-CN" altLang="en-US"/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 panose="020005030000000200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 panose="02000503000000020004"/>
            <a:ea typeface="Helvetica Neue" panose="02000503000000020004"/>
            <a:cs typeface="Helvetica Neue" panose="02000503000000020004"/>
            <a:sym typeface="Helvetica Neue" panose="020005030000000200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 panose="020005030000000200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 panose="02000503000000020004"/>
            <a:ea typeface="Helvetica Neue" panose="02000503000000020004"/>
            <a:cs typeface="Helvetica Neue" panose="02000503000000020004"/>
            <a:sym typeface="Helvetica Neue" panose="020005030000000200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8132</Words>
  <Application>WPS 演示</Application>
  <PresentationFormat>自定义</PresentationFormat>
  <Paragraphs>424</Paragraphs>
  <Slides>33</Slides>
  <Notes>61</Notes>
  <HiddenSlides>0</HiddenSlides>
  <MMClips>0</MMClips>
  <ScaleCrop>false</ScaleCrop>
  <HeadingPairs>
    <vt:vector size="6" baseType="variant">
      <vt:variant>
        <vt:lpstr>已用的字体</vt:lpstr>
      </vt:variant>
      <vt:variant>
        <vt:i4>21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33</vt:i4>
      </vt:variant>
    </vt:vector>
  </HeadingPairs>
  <TitlesOfParts>
    <vt:vector size="55" baseType="lpstr">
      <vt:lpstr>Arial</vt:lpstr>
      <vt:lpstr>方正书宋_GBK</vt:lpstr>
      <vt:lpstr>Wingdings</vt:lpstr>
      <vt:lpstr>Helvetica Neue</vt:lpstr>
      <vt:lpstr>Helvetica Neue Medium</vt:lpstr>
      <vt:lpstr>Helvetica Neue Light</vt:lpstr>
      <vt:lpstr>Helvetica</vt:lpstr>
      <vt:lpstr>Alibaba PuHuiTi</vt:lpstr>
      <vt:lpstr>苹方-简</vt:lpstr>
      <vt:lpstr>Helvetica Light</vt:lpstr>
      <vt:lpstr>Alibaba PuHuiTi</vt:lpstr>
      <vt:lpstr>Microsoft YaHei</vt:lpstr>
      <vt:lpstr>汉仪旗黑</vt:lpstr>
      <vt:lpstr>Helvetica Neue Italic</vt:lpstr>
      <vt:lpstr>Wingdings</vt:lpstr>
      <vt:lpstr>微软雅黑</vt:lpstr>
      <vt:lpstr>宋体</vt:lpstr>
      <vt:lpstr>Arial Unicode MS</vt:lpstr>
      <vt:lpstr>汉仪书宋二KW</vt:lpstr>
      <vt:lpstr>BatangChe</vt:lpstr>
      <vt:lpstr>STIXGeneral</vt:lpstr>
      <vt:lpstr>White</vt:lpstr>
      <vt:lpstr>PowerPoint 演示文稿</vt:lpstr>
      <vt:lpstr>PowerPoint 演示文稿</vt:lpstr>
      <vt:lpstr>网络通信协议</vt:lpstr>
      <vt:lpstr>Socket 抽象层</vt:lpstr>
      <vt:lpstr>TCP 可靠连接，面向连接的协议</vt:lpstr>
      <vt:lpstr>UDP 不可靠连接，允许广播或多播</vt:lpstr>
      <vt:lpstr>HTTP 超文本传输协议</vt:lpstr>
      <vt:lpstr>HTTP 超文本传输协议-演进</vt:lpstr>
      <vt:lpstr>PowerPoint 演示文稿</vt:lpstr>
      <vt:lpstr>Go 网络编程 - 基础概念</vt:lpstr>
      <vt:lpstr>Go 网络编程 - TCP简单例子</vt:lpstr>
      <vt:lpstr>Go 网络编程 - UDP简单例子</vt:lpstr>
      <vt:lpstr>Go 网络编程 - I/O模型</vt:lpstr>
      <vt:lpstr>Go 网络编程 - I/O多路复用</vt:lpstr>
      <vt:lpstr>Go 网络编程 - 多路复用模块</vt:lpstr>
      <vt:lpstr>PowerPoint 演示文稿</vt:lpstr>
      <vt:lpstr>Goim 长连接 TCP 编程 - 概览</vt:lpstr>
      <vt:lpstr>Goim 长连接 TCP 编程 - 协议设计</vt:lpstr>
      <vt:lpstr>Goim 长连接 TCP 编程 - 边缘节点</vt:lpstr>
      <vt:lpstr>Goim 长连接 TCP 编程 - 负载均衡</vt:lpstr>
      <vt:lpstr>Goim 长连接 TCP 编程 - 心跳保活机制</vt:lpstr>
      <vt:lpstr>Goim 长连接 TCP 编程 - 用户鉴权和 Session 信息</vt:lpstr>
      <vt:lpstr>Goim 长连接 TCP 编程 - Comet</vt:lpstr>
      <vt:lpstr>Goim 长连接 TCP 编程 - Logic</vt:lpstr>
      <vt:lpstr>Goim 长连接 TCP 编程 - Job</vt:lpstr>
      <vt:lpstr>Goim 长连接 TCP 编程 - 推拉结合</vt:lpstr>
      <vt:lpstr>Goim 长连接 TCP 编程 - 读写扩散</vt:lpstr>
      <vt:lpstr>Goim 长连接 TCP 编程 - 唯一 ID 设计</vt:lpstr>
      <vt:lpstr>Goim 长连接 TCP 编程 - 唯一 ID 设计</vt:lpstr>
      <vt:lpstr>Goim 长连接 TCP 编程 - 唯一 ID 设计</vt:lpstr>
      <vt:lpstr>Goim 长连接 TCP 编程 - 唯一 ID 设计</vt:lpstr>
      <vt:lpstr>Goim 长连接 TCP 编程 - IM 私信系统</vt:lpstr>
      <vt:lpstr>References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章节标题</dc:title>
  <dc:creator/>
  <cp:lastModifiedBy>terrysmao</cp:lastModifiedBy>
  <cp:revision>2546</cp:revision>
  <cp:lastPrinted>2021-01-21T09:01:10Z</cp:lastPrinted>
  <dcterms:created xsi:type="dcterms:W3CDTF">2021-01-21T09:01:10Z</dcterms:created>
  <dcterms:modified xsi:type="dcterms:W3CDTF">2021-01-21T09:01:10Z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2052-3.1.1.4956</vt:lpwstr>
  </property>
</Properties>
</file>